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46" r:id="rId3"/>
    <p:sldId id="1862" r:id="rId4"/>
    <p:sldId id="329" r:id="rId5"/>
    <p:sldId id="330" r:id="rId6"/>
    <p:sldId id="342" r:id="rId7"/>
    <p:sldId id="1926" r:id="rId8"/>
    <p:sldId id="1945" r:id="rId9"/>
    <p:sldId id="1962" r:id="rId10"/>
    <p:sldId id="1866" r:id="rId11"/>
    <p:sldId id="1961" r:id="rId12"/>
    <p:sldId id="336" r:id="rId13"/>
    <p:sldId id="343" r:id="rId14"/>
    <p:sldId id="337" r:id="rId15"/>
    <p:sldId id="338" r:id="rId16"/>
    <p:sldId id="339" r:id="rId17"/>
    <p:sldId id="1965" r:id="rId18"/>
    <p:sldId id="344" r:id="rId19"/>
    <p:sldId id="345" r:id="rId20"/>
    <p:sldId id="300" r:id="rId21"/>
    <p:sldId id="301" r:id="rId22"/>
    <p:sldId id="1966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64660" autoAdjust="0"/>
  </p:normalViewPr>
  <p:slideViewPr>
    <p:cSldViewPr snapToGrid="0">
      <p:cViewPr varScale="1">
        <p:scale>
          <a:sx n="80" d="100"/>
          <a:sy n="80" d="100"/>
        </p:scale>
        <p:origin x="20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4A95C-84CF-4CFA-99C7-3078E675AF70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4D8EA-B739-4829-A376-0A22F9108B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9172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marketplace.microsoft.com/en-u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5607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https://learn.microsoft.com/training/modules/describe-cost-management-azure/3-compare-pricing-total-cost-of-ownership-calculators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TCO calculator</a:t>
            </a: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https://azure.microsoft.com/en-us/pricing/tco/calculator/</a:t>
            </a:r>
            <a:endParaRPr lang="hu-HU" sz="1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hu-HU" sz="1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9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u="non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https://learn.microsoft.com/training/modules/describe-cost-management-azure/6-describe-azure-tool</a:t>
            </a:r>
            <a:endParaRPr lang="en-GB" sz="1800" u="non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 u="non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en-IE" sz="1800" u="non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 more information about Cost Management, go to https://azure.microsoft.com/en-us/services/cost-management/</a:t>
            </a:r>
            <a:endParaRPr lang="hu-HU" sz="1800" u="non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hu-HU" sz="1800" u="non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u="non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6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290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C9E861-F792-4F3E-8A7B-3E330F4226C1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746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59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2663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7350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https://learn.microsoft.com/training/modules/describe-cost-management-azure/7-describe-purpose-of-tags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82" b="1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Tags: </a:t>
            </a: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https://learn.microsoft.com/azure/azure-resource-manager/management/tag-resources</a:t>
            </a:r>
            <a:endParaRPr lang="hu-HU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hu-HU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2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C9E861-F792-4F3E-8A7B-3E330F4226C1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70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C9E861-F792-4F3E-8A7B-3E330F4226C1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382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https://learn.microsoft.com/training/modules/describe-cost-management-azure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4860-B975-4C5E-9E23-C8E24EBF59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50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0636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2454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22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https://learn.microsoft.com/training/modules/describe-cost-management-azure/2-describe-factors-affect-costs-azure</a:t>
            </a:r>
            <a:endParaRPr lang="hu-HU" b="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hu-HU" b="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Azure shifts development costs from the capital expense (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CapEx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 of building out and maintaining infrastructure and facilities to an operational expense (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OpEx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 of renting infrastructure as you need it, whether it’s compute, storage, networking, and so on.</a:t>
            </a:r>
            <a:endParaRPr lang="hu-HU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hu-HU" b="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0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654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D8EA-B739-4829-A376-0A22F9108B4C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68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C9E861-F792-4F3E-8A7B-3E330F4226C1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384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/>
              <a:t>https://learn.microsoft.com/training/modules/describe-cost-management-azure/2-describe-factors-affect-costs-azure</a:t>
            </a:r>
          </a:p>
          <a:p>
            <a:endParaRPr lang="hu-HU" sz="2800" dirty="0">
              <a:cs typeface="Segoe UI Light"/>
            </a:endParaRPr>
          </a:p>
          <a:p>
            <a:endParaRPr lang="en-IE" sz="2800" dirty="0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04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https://learn.microsoft.com/training/modules/describe-cost-management-azure/2-describe-factors-affect-costs-azure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Connects end users with Microsoft partners, Independent Software Vendors (ISVs), and start-ups that offer solutions and services for Azure.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customers, IT professionals and cloud developers can find, try, purchase, and provision Azure applications and services from certified service providers.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 close to 10,000 product listings.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also a </a:t>
            </a: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Marketplace FAQ </a:t>
            </a: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at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https://azure.microsoft.com/en-us/marketplace/faq/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Marketplace</a:t>
            </a: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E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https://azuremarketplace.microsoft.com/en-us/</a:t>
            </a: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hu-H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https://learn.microsoft.com/training/modules/describe-cost-management-azure/3-compare-pricing-total-cost-of-ownership-calculators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Pricing calculator</a:t>
            </a: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https://azure.microsoft.com/en-us/pricing/calculator/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The pricing calculator provides estimates, and not actual price quotes. Actual prices can vary depending upon the date of purchase, the payment currency, and the type of Azure customer.</a:t>
            </a:r>
            <a:endParaRPr lang="hu-H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hu-H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3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DB2664-162D-4DBC-8E94-621012A2D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36A2788-8511-46CE-AD32-3C2D2C3B3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E15512-07E5-4A9A-B42E-C06BFD81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7982B07-3DC5-4AB0-BA54-E774912C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4B830-681F-4A88-88BA-94606CE9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763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E7D30-2C39-4413-BB47-FBC4087A1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DB4FE78-929B-4CBE-8322-B4DD36B11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E093A8-14CE-4148-8508-10290B3A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5A9FF8D-AABD-40F7-A957-508A047E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6529A8F-E844-4913-94E0-12C2342B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279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B849983-55AF-41D0-AD37-DA8197B8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BB0BBED-FAC2-4A78-BAF9-C2CA0783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7DF253-6BD6-44D2-9899-FA46B366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4E0AD6F-E22F-4C61-998E-CD78696D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0821BBB-6D52-44D7-AD3C-8E016A72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2541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204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727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6400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9B79DF-EA4B-4904-9061-BFD1C3BA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596710-5A4D-432F-A839-B2C9E504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8E472A-5AB8-43E8-B057-0668B996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DDEDF79-6F75-42F9-99E5-8880B1B2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9063C9C-764D-4F30-BD46-6A689933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557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74B62E-C9F4-4AC8-9AE7-31003179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1885651-7B9A-4809-B864-021880E79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34683-94A9-4BCD-8EFB-F65738D3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B8C24C8-7C45-42DF-9FE2-9AB1C05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4A7734-31B0-4AD6-8E7B-956787D2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07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9C6417-B086-4256-BF3F-77FCA510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C7B42-E904-4AB8-9AB2-6F44F7687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B1EBFA0-CE2C-44ED-AA79-7F3146159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21296CB-EC93-44E1-B389-5B1F8879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8344D35-2891-4E5C-8EDE-57312F66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66194E6-B1C8-4831-AF2B-39F9DAB8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885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4DD057-39A6-426E-974D-3528AE5D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E915754-9FE4-44A0-BE48-44D858287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80CE08C-0852-4DB1-A368-C972C3B4E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B3637D3-83AF-4581-BFE7-A0C36982A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7FC0829-4390-4ED6-A3D7-D7D9FDD53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A63A70B-1952-44A6-8F74-4FD4404B9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1383A5C-4B1A-44C4-82FC-041294DB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DE1554E-9DE0-4E52-A50E-B4B3B28C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190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ECD01C-58BB-4C91-A23F-9B04FC3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945652A-3718-46AA-B97D-CB0C736F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381AFB6-3A34-4766-BD19-C36C1CB7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9DC9FC6-F197-4309-A2C8-7A6D3B5E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707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3F954CB-F7FC-4F28-8A95-0533493B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75B5E8D-95D8-4D6A-B4BF-2276EFC9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09F2C3F-8535-42DB-9AF3-D53756F9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318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B956A3-21CE-4173-B203-9E79C127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A443C3-0232-42A2-B2A9-6B1A02103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51A6E0-A54A-46B2-AD50-965E98197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F02599D-AD15-4284-A2F0-D978FA8C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4E750E-9E70-4754-B9DA-8E296111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238145-F48B-4C71-9CF8-A67AE9F0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92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CAF03C-CF94-4D3F-BC2E-6C439EE0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C274012-455A-48E0-B5F3-129E3167A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5F6DDDF-FFD6-4013-9299-F4D2D1213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D5B9D1C-6B0F-4DF5-8EE4-1519FEC1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FD0EA8-ED6F-4C26-AE7B-6DB8AAD8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7526492-4113-4FA5-94E8-A8D024B0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093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7DFAA95-1EF6-4F57-A651-D5DEA2B8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65E52F0-40C0-4726-B143-2C2812E74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E28BED-4FD2-4FCD-B2B8-A82A9CDEB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6250079-772E-43EB-B70F-EC13D64BE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DD8D0E-47E8-4F03-8822-4CA846659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178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Microsoft </a:t>
            </a:r>
            <a:r>
              <a:rPr lang="hu-HU" dirty="0" err="1"/>
              <a:t>Azure</a:t>
            </a:r>
            <a:r>
              <a:rPr lang="hu-HU" dirty="0"/>
              <a:t> Fundamentals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Module</a:t>
            </a:r>
            <a:r>
              <a:rPr lang="hu-HU" dirty="0"/>
              <a:t> 3, </a:t>
            </a:r>
            <a:r>
              <a:rPr lang="hu-HU" dirty="0" err="1"/>
              <a:t>Section</a:t>
            </a:r>
            <a:r>
              <a:rPr lang="hu-HU" dirty="0"/>
              <a:t> 1</a:t>
            </a:r>
          </a:p>
          <a:p>
            <a:r>
              <a:rPr lang="hu-HU" dirty="0"/>
              <a:t>Dr. Tóth Ádám</a:t>
            </a:r>
          </a:p>
          <a:p>
            <a:r>
              <a:rPr lang="hu-HU" dirty="0"/>
              <a:t>toth.adam@inf.unideb.hu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256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928C4F4-BD96-75B8-3B9B-7756373D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600" b="1" dirty="0">
                <a:cs typeface="Segoe UI"/>
              </a:rPr>
              <a:t>Total Cost of Ownership (TCO) calculator</a:t>
            </a:r>
            <a:endParaRPr lang="en-US" sz="36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3202F-16CA-0AC6-7002-65331DAEAA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923877"/>
          </a:xfrm>
        </p:spPr>
        <p:txBody>
          <a:bodyPr/>
          <a:lstStyle/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A tool to estimate cost savings you can realize by migrating to Azure.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A report compares the costs of on-premises infrastructures </a:t>
            </a:r>
            <a:br>
              <a:rPr lang="en-IE" sz="2000" dirty="0">
                <a:latin typeface="+mn-lt"/>
                <a:cs typeface="Segoe UI Semilight" panose="020B0402040204020203" pitchFamily="34" charset="0"/>
              </a:rPr>
            </a:br>
            <a:r>
              <a:rPr lang="en-IE" sz="2000" dirty="0">
                <a:latin typeface="+mn-lt"/>
                <a:cs typeface="Segoe UI Semilight" panose="020B0402040204020203" pitchFamily="34" charset="0"/>
              </a:rPr>
              <a:t>with the costs of using Azure products and services in the cloud.</a:t>
            </a:r>
          </a:p>
        </p:txBody>
      </p:sp>
      <p:grpSp>
        <p:nvGrpSpPr>
          <p:cNvPr id="2" name="Group 1" descr="Screenshot of graphs from the Azure TCO tool showing a comparison of running a solution on premises versus running the solution in Azure.  The cost of running is Azure is substantially lower.">
            <a:extLst>
              <a:ext uri="{FF2B5EF4-FFF2-40B4-BE49-F238E27FC236}">
                <a16:creationId xmlns:a16="http://schemas.microsoft.com/office/drawing/2014/main" id="{4D2F65FA-3476-A15C-7C37-58F5EB0AD91A}"/>
              </a:ext>
            </a:extLst>
          </p:cNvPr>
          <p:cNvGrpSpPr/>
          <p:nvPr/>
        </p:nvGrpSpPr>
        <p:grpSpPr>
          <a:xfrm>
            <a:off x="4271964" y="2485745"/>
            <a:ext cx="7119936" cy="2621522"/>
            <a:chOff x="4271964" y="2485745"/>
            <a:chExt cx="7119936" cy="2621522"/>
          </a:xfrm>
        </p:grpSpPr>
        <p:pic>
          <p:nvPicPr>
            <p:cNvPr id="15" name="Picture 14" descr="Two TCO pie charts. One for total on-premises cost of $30,702,495 and one for Azure cost of $595,618">
              <a:extLst>
                <a:ext uri="{FF2B5EF4-FFF2-40B4-BE49-F238E27FC236}">
                  <a16:creationId xmlns:a16="http://schemas.microsoft.com/office/drawing/2014/main" id="{FC1F65EB-D50A-687F-772D-2A195E1BB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33"/>
            <a:stretch/>
          </p:blipFill>
          <p:spPr>
            <a:xfrm>
              <a:off x="7944413" y="2485745"/>
              <a:ext cx="3447487" cy="2621522"/>
            </a:xfrm>
            <a:prstGeom prst="rect">
              <a:avLst/>
            </a:prstGeom>
          </p:spPr>
        </p:pic>
        <p:pic>
          <p:nvPicPr>
            <p:cNvPr id="16" name="Picture 15" descr="Two TCO pie charts. One for total on-premises cost of $30,702,495 and one for Azure cost of $595,618">
              <a:extLst>
                <a:ext uri="{FF2B5EF4-FFF2-40B4-BE49-F238E27FC236}">
                  <a16:creationId xmlns:a16="http://schemas.microsoft.com/office/drawing/2014/main" id="{1FB2FE83-3B04-E2F9-452D-900C71A86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933"/>
            <a:stretch/>
          </p:blipFill>
          <p:spPr>
            <a:xfrm>
              <a:off x="4271964" y="2485745"/>
              <a:ext cx="3447487" cy="2621522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C0A606F-A16A-1FCB-4193-4BF1CFE03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512D042-F26A-B31E-7C9C-EAE2E5E50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270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11D10A-488A-B09B-449F-17C0C983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Azure Cost Management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12D77F-3FBD-42F7-BD79-A81A1AEC86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77766"/>
          </a:xfrm>
        </p:spPr>
        <p:txBody>
          <a:bodyPr/>
          <a:lstStyle/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Reporting: Billing reports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Data enrichment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Budgets: Set spend budget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Alerting: When cost exceed limits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Recommendation: Cost recommendations</a:t>
            </a:r>
            <a:endParaRPr lang="en-US" sz="2000" dirty="0">
              <a:latin typeface="+mn-lt"/>
              <a:cs typeface="Segoe UI Semilight" panose="020B0402040204020203" pitchFamily="34" charset="0"/>
            </a:endParaRPr>
          </a:p>
        </p:txBody>
      </p:sp>
      <p:pic>
        <p:nvPicPr>
          <p:cNvPr id="13" name="Picture Placeholder 12" descr="Azure Cost Management portal displays a company's cost analysis by meter category, resource location, and resource group name.">
            <a:extLst>
              <a:ext uri="{FF2B5EF4-FFF2-40B4-BE49-F238E27FC236}">
                <a16:creationId xmlns:a16="http://schemas.microsoft.com/office/drawing/2014/main" id="{2D29ECF8-B3D0-3A11-356F-5A03318318C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23392" t="471" r="-23392" b="-10929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64370CE-7F42-FF07-85D2-174A581E2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96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Cost Management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252" y="1541535"/>
            <a:ext cx="10847540" cy="489684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6505F07-C79E-4EB0-B61F-F8D77E9DB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1600780"/>
            <a:ext cx="7273039" cy="52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1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59" y="201282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</a:t>
            </a:r>
            <a:r>
              <a:rPr lang="hu-HU" b="1" dirty="0" err="1"/>
              <a:t>Reservations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616" y="1396652"/>
            <a:ext cx="11054220" cy="5461348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Reservations</a:t>
            </a:r>
            <a:r>
              <a:rPr lang="hu-HU" dirty="0"/>
              <a:t> </a:t>
            </a:r>
            <a:r>
              <a:rPr lang="hu-HU" dirty="0" err="1"/>
              <a:t>offers</a:t>
            </a:r>
            <a:r>
              <a:rPr lang="hu-HU" dirty="0"/>
              <a:t> </a:t>
            </a:r>
            <a:r>
              <a:rPr lang="hu-HU" dirty="0" err="1"/>
              <a:t>discounted</a:t>
            </a:r>
            <a:r>
              <a:rPr lang="hu-HU" dirty="0"/>
              <a:t> </a:t>
            </a:r>
            <a:r>
              <a:rPr lang="hu-HU" dirty="0" err="1"/>
              <a:t>prices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certain</a:t>
            </a:r>
            <a:r>
              <a:rPr lang="hu-HU" dirty="0"/>
              <a:t> </a:t>
            </a:r>
            <a:r>
              <a:rPr lang="hu-HU" dirty="0" err="1"/>
              <a:t>Azure</a:t>
            </a:r>
            <a:r>
              <a:rPr lang="hu-HU" dirty="0"/>
              <a:t> services. </a:t>
            </a:r>
            <a:r>
              <a:rPr lang="en-US" dirty="0"/>
              <a:t>Azure Reservations can save you up to 72 percent as compared to pay-as-you-go prices</a:t>
            </a:r>
            <a:r>
              <a:rPr lang="hu-HU" dirty="0"/>
              <a:t>. </a:t>
            </a:r>
            <a:endParaRPr lang="hu-HU"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7BA5991-5578-48A3-86EE-D8CA7B94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20" y="2538000"/>
            <a:ext cx="61408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/>
              <a:t>Cost </a:t>
            </a:r>
            <a:r>
              <a:rPr lang="hu-HU" b="1" dirty="0" err="1"/>
              <a:t>alerts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252" y="1541535"/>
            <a:ext cx="10847540" cy="489684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600" dirty="0"/>
              <a:t>The three types of alerts that may show up are</a:t>
            </a:r>
            <a:r>
              <a:rPr lang="hu-HU" sz="3600" dirty="0"/>
              <a:t>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Budget alerts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Credit alerts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Department spending quota alerts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31154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Budget</a:t>
            </a:r>
            <a:r>
              <a:rPr lang="hu-HU" b="1" dirty="0"/>
              <a:t> </a:t>
            </a:r>
            <a:r>
              <a:rPr lang="hu-HU" b="1" dirty="0" err="1"/>
              <a:t>alerts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252" y="1541535"/>
            <a:ext cx="10847540" cy="4896843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Budget alerts </a:t>
            </a:r>
            <a:r>
              <a:rPr lang="en-US" sz="3200" dirty="0"/>
              <a:t>notify you when spending, based on usage or cost, reaches or exceeds the amount defined in the alert condition of the budget</a:t>
            </a:r>
            <a:r>
              <a:rPr lang="hu-HU" sz="3200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3200" b="1" dirty="0"/>
              <a:t>Credit </a:t>
            </a:r>
            <a:r>
              <a:rPr lang="hu-HU" sz="3200" b="1" dirty="0" err="1"/>
              <a:t>alerts</a:t>
            </a:r>
            <a:r>
              <a:rPr lang="hu-HU" sz="3200" b="1" dirty="0"/>
              <a:t>:</a:t>
            </a:r>
            <a:r>
              <a:rPr lang="hu-HU" sz="3200" dirty="0"/>
              <a:t> </a:t>
            </a:r>
            <a:r>
              <a:rPr lang="en-US" sz="3200" dirty="0"/>
              <a:t>Credit alerts notify you when your Azure credit monetary commitments are consumed</a:t>
            </a:r>
            <a:r>
              <a:rPr lang="hu-HU" sz="3200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3200" b="1" dirty="0" err="1"/>
              <a:t>Department</a:t>
            </a:r>
            <a:r>
              <a:rPr lang="hu-HU" sz="3200" b="1" dirty="0"/>
              <a:t> </a:t>
            </a:r>
            <a:r>
              <a:rPr lang="hu-HU" sz="3200" b="1" dirty="0" err="1"/>
              <a:t>spending</a:t>
            </a:r>
            <a:r>
              <a:rPr lang="hu-HU" sz="3200" b="1" dirty="0"/>
              <a:t> </a:t>
            </a:r>
            <a:r>
              <a:rPr lang="hu-HU" sz="3200" b="1" dirty="0" err="1"/>
              <a:t>quota</a:t>
            </a:r>
            <a:r>
              <a:rPr lang="hu-HU" sz="3200" b="1" dirty="0"/>
              <a:t> </a:t>
            </a:r>
            <a:r>
              <a:rPr lang="hu-HU" sz="3200" b="1" dirty="0" err="1"/>
              <a:t>alerts</a:t>
            </a:r>
            <a:r>
              <a:rPr lang="hu-HU" sz="3200" b="1" dirty="0"/>
              <a:t>: </a:t>
            </a:r>
            <a:r>
              <a:rPr lang="en-US" sz="3200" dirty="0"/>
              <a:t>Department spending quota alerts notify you when department spending reaches a fixed threshold of the quota</a:t>
            </a:r>
            <a:r>
              <a:rPr lang="hu-HU" sz="3200" dirty="0"/>
              <a:t>.</a:t>
            </a:r>
          </a:p>
          <a:p>
            <a:pPr algn="just">
              <a:lnSpc>
                <a:spcPct val="100000"/>
              </a:lnSpc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614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Budgets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252" y="1541535"/>
            <a:ext cx="10847540" cy="489684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A budget is where you set a spending limit for Azure</a:t>
            </a:r>
            <a:r>
              <a:rPr lang="hu-HU" sz="3200" dirty="0"/>
              <a:t>:</a:t>
            </a:r>
          </a:p>
          <a:p>
            <a:pPr marL="800100" lvl="1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You can set budgets based on a subscription, resource group, service type, or other criteria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528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663FF1-FE95-3901-04DC-5070F0D7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Tags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CD2128-87D7-7D94-7329-7C8FA60973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594155"/>
            <a:ext cx="3009900" cy="3231654"/>
          </a:xfrm>
        </p:spPr>
        <p:txBody>
          <a:bodyPr/>
          <a:lstStyle/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Provides metadata for your Azure resources. 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Logically organizes resources </a:t>
            </a:r>
            <a:r>
              <a:rPr lang="en-IE" sz="2000">
                <a:latin typeface="+mn-lt"/>
                <a:cs typeface="Segoe UI Semilight" panose="020B0402040204020203" pitchFamily="34" charset="0"/>
              </a:rPr>
              <a:t>into a taxonomy</a:t>
            </a:r>
            <a:r>
              <a:rPr lang="en-IE" sz="2000" dirty="0">
                <a:latin typeface="+mn-lt"/>
                <a:cs typeface="Segoe UI Semilight" panose="020B0402040204020203" pitchFamily="34" charset="0"/>
              </a:rPr>
              <a:t>. 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Consists of </a:t>
            </a:r>
            <a:r>
              <a:rPr lang="en-IE" sz="2000">
                <a:latin typeface="+mn-lt"/>
                <a:cs typeface="Segoe UI Semilight" panose="020B0402040204020203" pitchFamily="34" charset="0"/>
              </a:rPr>
              <a:t>a name-value </a:t>
            </a:r>
            <a:r>
              <a:rPr lang="en-IE" sz="2000" dirty="0">
                <a:latin typeface="+mn-lt"/>
                <a:cs typeface="Segoe UI Semilight" panose="020B0402040204020203" pitchFamily="34" charset="0"/>
              </a:rPr>
              <a:t>pair.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Very useful for rolling up billing information.</a:t>
            </a:r>
          </a:p>
        </p:txBody>
      </p:sp>
      <p:grpSp>
        <p:nvGrpSpPr>
          <p:cNvPr id="3" name="Group 2" descr="Package with a tag on it that shows the Owner is Joe in marketing with another tag showing the cost-center of the package is marketing.">
            <a:extLst>
              <a:ext uri="{FF2B5EF4-FFF2-40B4-BE49-F238E27FC236}">
                <a16:creationId xmlns:a16="http://schemas.microsoft.com/office/drawing/2014/main" id="{AC7C8358-B919-7C5F-4A80-FE3AD8D9D6F8}"/>
              </a:ext>
            </a:extLst>
          </p:cNvPr>
          <p:cNvGrpSpPr/>
          <p:nvPr/>
        </p:nvGrpSpPr>
        <p:grpSpPr>
          <a:xfrm>
            <a:off x="5404458" y="1787300"/>
            <a:ext cx="4881584" cy="4018414"/>
            <a:chOff x="6389914" y="1189038"/>
            <a:chExt cx="5729300" cy="4718086"/>
          </a:xfrm>
        </p:grpSpPr>
        <p:grpSp>
          <p:nvGrpSpPr>
            <p:cNvPr id="4" name="Group 3" descr="Several tags are shown: owner:joe, department:marketing,environment:production, and cost-center:marketing. ">
              <a:extLst>
                <a:ext uri="{FF2B5EF4-FFF2-40B4-BE49-F238E27FC236}">
                  <a16:creationId xmlns:a16="http://schemas.microsoft.com/office/drawing/2014/main" id="{AFA4EB89-F72F-5EC8-8481-5A4AC9B5AE29}"/>
                </a:ext>
              </a:extLst>
            </p:cNvPr>
            <p:cNvGrpSpPr/>
            <p:nvPr/>
          </p:nvGrpSpPr>
          <p:grpSpPr>
            <a:xfrm>
              <a:off x="6389914" y="4791210"/>
              <a:ext cx="5729300" cy="1115914"/>
              <a:chOff x="5085557" y="5445224"/>
              <a:chExt cx="7440960" cy="1115914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9C7AE470-FB70-CA8D-839B-125BF30883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5557" y="5445224"/>
                <a:ext cx="3703105" cy="11159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146304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owner: joe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department: marketing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environment: production	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620A4D-5239-46B8-DFDB-B0CFB5FD24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18108" y="5445224"/>
                <a:ext cx="3608409" cy="11159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146304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cost-center: 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+mn-ea"/>
                    <a:cs typeface="+mn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marketing</a:t>
                </a:r>
              </a:p>
            </p:txBody>
          </p:sp>
        </p:grpSp>
        <p:grpSp>
          <p:nvGrpSpPr>
            <p:cNvPr id="5" name="Group 4" descr="A tag is associated with a resource or a resource group. ">
              <a:extLst>
                <a:ext uri="{FF2B5EF4-FFF2-40B4-BE49-F238E27FC236}">
                  <a16:creationId xmlns:a16="http://schemas.microsoft.com/office/drawing/2014/main" id="{274D12BD-E0ED-B2E5-1E4C-07E9349E4E2F}"/>
                </a:ext>
              </a:extLst>
            </p:cNvPr>
            <p:cNvGrpSpPr/>
            <p:nvPr/>
          </p:nvGrpSpPr>
          <p:grpSpPr>
            <a:xfrm>
              <a:off x="7399446" y="1189038"/>
              <a:ext cx="3678974" cy="3176133"/>
              <a:chOff x="6121227" y="1189038"/>
              <a:chExt cx="4698776" cy="3830684"/>
            </a:xfrm>
          </p:grpSpPr>
          <p:sp>
            <p:nvSpPr>
              <p:cNvPr id="7" name="Freeform 25">
                <a:extLst>
                  <a:ext uri="{FF2B5EF4-FFF2-40B4-BE49-F238E27FC236}">
                    <a16:creationId xmlns:a16="http://schemas.microsoft.com/office/drawing/2014/main" id="{7A78E606-A7CE-5616-0B35-79130DEF9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4879" y="2979738"/>
                <a:ext cx="3548515" cy="577850"/>
              </a:xfrm>
              <a:custGeom>
                <a:avLst/>
                <a:gdLst>
                  <a:gd name="T0" fmla="*/ 1315 w 1315"/>
                  <a:gd name="T1" fmla="*/ 283 h 283"/>
                  <a:gd name="T2" fmla="*/ 1315 w 1315"/>
                  <a:gd name="T3" fmla="*/ 46 h 283"/>
                  <a:gd name="T4" fmla="*/ 1268 w 1315"/>
                  <a:gd name="T5" fmla="*/ 0 h 283"/>
                  <a:gd name="T6" fmla="*/ 46 w 1315"/>
                  <a:gd name="T7" fmla="*/ 0 h 283"/>
                  <a:gd name="T8" fmla="*/ 0 w 1315"/>
                  <a:gd name="T9" fmla="*/ 46 h 283"/>
                  <a:gd name="T10" fmla="*/ 0 w 1315"/>
                  <a:gd name="T11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5" h="283">
                    <a:moveTo>
                      <a:pt x="1315" y="283"/>
                    </a:moveTo>
                    <a:cubicBezTo>
                      <a:pt x="1315" y="46"/>
                      <a:pt x="1315" y="46"/>
                      <a:pt x="1315" y="46"/>
                    </a:cubicBezTo>
                    <a:cubicBezTo>
                      <a:pt x="1315" y="21"/>
                      <a:pt x="1294" y="0"/>
                      <a:pt x="126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283"/>
                      <a:pt x="0" y="283"/>
                      <a:pt x="0" y="283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8682A8-B961-78C2-C47B-1BDF31E6A10F}"/>
                  </a:ext>
                </a:extLst>
              </p:cNvPr>
              <p:cNvGrpSpPr/>
              <p:nvPr/>
            </p:nvGrpSpPr>
            <p:grpSpPr>
              <a:xfrm>
                <a:off x="7514568" y="1189038"/>
                <a:ext cx="2005012" cy="1966912"/>
                <a:chOff x="7797800" y="1189038"/>
                <a:chExt cx="2005012" cy="1966912"/>
              </a:xfrm>
            </p:grpSpPr>
            <p:sp>
              <p:nvSpPr>
                <p:cNvPr id="125" name="Freeform 28">
                  <a:extLst>
                    <a:ext uri="{FF2B5EF4-FFF2-40B4-BE49-F238E27FC236}">
                      <a16:creationId xmlns:a16="http://schemas.microsoft.com/office/drawing/2014/main" id="{E150128E-65BA-C5D2-03F7-CBCEE9FC69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97800" y="1189038"/>
                  <a:ext cx="2005012" cy="1963737"/>
                </a:xfrm>
                <a:custGeom>
                  <a:avLst/>
                  <a:gdLst>
                    <a:gd name="T0" fmla="*/ 0 w 982"/>
                    <a:gd name="T1" fmla="*/ 89 h 963"/>
                    <a:gd name="T2" fmla="*/ 6 w 982"/>
                    <a:gd name="T3" fmla="*/ 396 h 963"/>
                    <a:gd name="T4" fmla="*/ 590 w 982"/>
                    <a:gd name="T5" fmla="*/ 963 h 963"/>
                    <a:gd name="T6" fmla="*/ 982 w 982"/>
                    <a:gd name="T7" fmla="*/ 557 h 963"/>
                    <a:gd name="T8" fmla="*/ 404 w 982"/>
                    <a:gd name="T9" fmla="*/ 0 h 963"/>
                    <a:gd name="T10" fmla="*/ 80 w 982"/>
                    <a:gd name="T11" fmla="*/ 5 h 963"/>
                    <a:gd name="T12" fmla="*/ 0 w 982"/>
                    <a:gd name="T13" fmla="*/ 89 h 963"/>
                    <a:gd name="T14" fmla="*/ 221 w 982"/>
                    <a:gd name="T15" fmla="*/ 100 h 963"/>
                    <a:gd name="T16" fmla="*/ 223 w 982"/>
                    <a:gd name="T17" fmla="*/ 217 h 963"/>
                    <a:gd name="T18" fmla="*/ 106 w 982"/>
                    <a:gd name="T19" fmla="*/ 219 h 963"/>
                    <a:gd name="T20" fmla="*/ 104 w 982"/>
                    <a:gd name="T21" fmla="*/ 103 h 963"/>
                    <a:gd name="T22" fmla="*/ 221 w 982"/>
                    <a:gd name="T23" fmla="*/ 10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2" h="963">
                      <a:moveTo>
                        <a:pt x="0" y="89"/>
                      </a:moveTo>
                      <a:cubicBezTo>
                        <a:pt x="6" y="396"/>
                        <a:pt x="6" y="396"/>
                        <a:pt x="6" y="396"/>
                      </a:cubicBezTo>
                      <a:cubicBezTo>
                        <a:pt x="590" y="963"/>
                        <a:pt x="590" y="963"/>
                        <a:pt x="590" y="963"/>
                      </a:cubicBezTo>
                      <a:cubicBezTo>
                        <a:pt x="982" y="557"/>
                        <a:pt x="982" y="557"/>
                        <a:pt x="982" y="557"/>
                      </a:cubicBezTo>
                      <a:cubicBezTo>
                        <a:pt x="404" y="0"/>
                        <a:pt x="404" y="0"/>
                        <a:pt x="404" y="0"/>
                      </a:cubicBezTo>
                      <a:cubicBezTo>
                        <a:pt x="80" y="5"/>
                        <a:pt x="80" y="5"/>
                        <a:pt x="80" y="5"/>
                      </a:cubicBezTo>
                      <a:lnTo>
                        <a:pt x="0" y="89"/>
                      </a:lnTo>
                      <a:close/>
                      <a:moveTo>
                        <a:pt x="221" y="100"/>
                      </a:moveTo>
                      <a:cubicBezTo>
                        <a:pt x="254" y="132"/>
                        <a:pt x="255" y="184"/>
                        <a:pt x="223" y="217"/>
                      </a:cubicBezTo>
                      <a:cubicBezTo>
                        <a:pt x="191" y="250"/>
                        <a:pt x="139" y="251"/>
                        <a:pt x="106" y="219"/>
                      </a:cubicBezTo>
                      <a:cubicBezTo>
                        <a:pt x="74" y="187"/>
                        <a:pt x="73" y="135"/>
                        <a:pt x="104" y="103"/>
                      </a:cubicBezTo>
                      <a:cubicBezTo>
                        <a:pt x="136" y="70"/>
                        <a:pt x="188" y="69"/>
                        <a:pt x="221" y="1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 32">
                  <a:extLst>
                    <a:ext uri="{FF2B5EF4-FFF2-40B4-BE49-F238E27FC236}">
                      <a16:creationId xmlns:a16="http://schemas.microsoft.com/office/drawing/2014/main" id="{F4C576D7-FE92-9AE9-FF68-A9B1E67ECA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59924" y="2514600"/>
                  <a:ext cx="50800" cy="58737"/>
                </a:xfrm>
                <a:custGeom>
                  <a:avLst/>
                  <a:gdLst>
                    <a:gd name="T0" fmla="*/ 24 w 25"/>
                    <a:gd name="T1" fmla="*/ 0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8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33">
                  <a:extLst>
                    <a:ext uri="{FF2B5EF4-FFF2-40B4-BE49-F238E27FC236}">
                      <a16:creationId xmlns:a16="http://schemas.microsoft.com/office/drawing/2014/main" id="{64128FF5-6B50-8226-B9B9-046249787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02774" y="2573338"/>
                  <a:ext cx="50800" cy="57150"/>
                </a:xfrm>
                <a:custGeom>
                  <a:avLst/>
                  <a:gdLst>
                    <a:gd name="T0" fmla="*/ 25 w 25"/>
                    <a:gd name="T1" fmla="*/ 0 h 28"/>
                    <a:gd name="T2" fmla="*/ 24 w 25"/>
                    <a:gd name="T3" fmla="*/ 21 h 28"/>
                    <a:gd name="T4" fmla="*/ 17 w 25"/>
                    <a:gd name="T5" fmla="*/ 28 h 28"/>
                    <a:gd name="T6" fmla="*/ 5 w 25"/>
                    <a:gd name="T7" fmla="*/ 28 h 28"/>
                    <a:gd name="T8" fmla="*/ 3 w 25"/>
                    <a:gd name="T9" fmla="*/ 22 h 28"/>
                    <a:gd name="T10" fmla="*/ 25 w 25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8">
                      <a:moveTo>
                        <a:pt x="25" y="0"/>
                      </a:move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5"/>
                        <a:pt x="21" y="28"/>
                        <a:pt x="17" y="28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3" y="22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34">
                  <a:extLst>
                    <a:ext uri="{FF2B5EF4-FFF2-40B4-BE49-F238E27FC236}">
                      <a16:creationId xmlns:a16="http://schemas.microsoft.com/office/drawing/2014/main" id="{5191EBA8-6731-FACB-2C0C-A00CDB63F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7212" y="2630488"/>
                  <a:ext cx="49212" cy="60325"/>
                </a:xfrm>
                <a:custGeom>
                  <a:avLst/>
                  <a:gdLst>
                    <a:gd name="T0" fmla="*/ 24 w 24"/>
                    <a:gd name="T1" fmla="*/ 0 h 29"/>
                    <a:gd name="T2" fmla="*/ 24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3 w 24"/>
                    <a:gd name="T9" fmla="*/ 23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35">
                  <a:extLst>
                    <a:ext uri="{FF2B5EF4-FFF2-40B4-BE49-F238E27FC236}">
                      <a16:creationId xmlns:a16="http://schemas.microsoft.com/office/drawing/2014/main" id="{E199C0E0-C116-301F-B124-1D73A450D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0062" y="2690813"/>
                  <a:ext cx="50800" cy="57150"/>
                </a:xfrm>
                <a:custGeom>
                  <a:avLst/>
                  <a:gdLst>
                    <a:gd name="T0" fmla="*/ 25 w 25"/>
                    <a:gd name="T1" fmla="*/ 0 h 28"/>
                    <a:gd name="T2" fmla="*/ 24 w 25"/>
                    <a:gd name="T3" fmla="*/ 21 h 28"/>
                    <a:gd name="T4" fmla="*/ 17 w 25"/>
                    <a:gd name="T5" fmla="*/ 28 h 28"/>
                    <a:gd name="T6" fmla="*/ 5 w 25"/>
                    <a:gd name="T7" fmla="*/ 28 h 28"/>
                    <a:gd name="T8" fmla="*/ 3 w 25"/>
                    <a:gd name="T9" fmla="*/ 22 h 28"/>
                    <a:gd name="T10" fmla="*/ 25 w 25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8">
                      <a:moveTo>
                        <a:pt x="25" y="0"/>
                      </a:move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5"/>
                        <a:pt x="21" y="28"/>
                        <a:pt x="17" y="28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3" y="22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36">
                  <a:extLst>
                    <a:ext uri="{FF2B5EF4-FFF2-40B4-BE49-F238E27FC236}">
                      <a16:creationId xmlns:a16="http://schemas.microsoft.com/office/drawing/2014/main" id="{931F72FA-B2CF-43B6-CC24-FFD09ED6B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34499" y="2747963"/>
                  <a:ext cx="49212" cy="58737"/>
                </a:xfrm>
                <a:custGeom>
                  <a:avLst/>
                  <a:gdLst>
                    <a:gd name="T0" fmla="*/ 24 w 24"/>
                    <a:gd name="T1" fmla="*/ 0 h 29"/>
                    <a:gd name="T2" fmla="*/ 24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3 w 24"/>
                    <a:gd name="T9" fmla="*/ 23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3" y="23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37">
                  <a:extLst>
                    <a:ext uri="{FF2B5EF4-FFF2-40B4-BE49-F238E27FC236}">
                      <a16:creationId xmlns:a16="http://schemas.microsoft.com/office/drawing/2014/main" id="{88BD0017-71E1-C2C0-A7D6-C22C68B26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7349" y="2805113"/>
                  <a:ext cx="50800" cy="58737"/>
                </a:xfrm>
                <a:custGeom>
                  <a:avLst/>
                  <a:gdLst>
                    <a:gd name="T0" fmla="*/ 25 w 25"/>
                    <a:gd name="T1" fmla="*/ 1 h 29"/>
                    <a:gd name="T2" fmla="*/ 24 w 25"/>
                    <a:gd name="T3" fmla="*/ 22 h 29"/>
                    <a:gd name="T4" fmla="*/ 17 w 25"/>
                    <a:gd name="T5" fmla="*/ 29 h 29"/>
                    <a:gd name="T6" fmla="*/ 5 w 25"/>
                    <a:gd name="T7" fmla="*/ 29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5" y="1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1" y="29"/>
                        <a:pt x="17" y="29"/>
                      </a:cubicBez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38">
                  <a:extLst>
                    <a:ext uri="{FF2B5EF4-FFF2-40B4-BE49-F238E27FC236}">
                      <a16:creationId xmlns:a16="http://schemas.microsoft.com/office/drawing/2014/main" id="{AEDF7001-3EE1-0255-E6BD-662ED267E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21787" y="2863850"/>
                  <a:ext cx="49212" cy="58737"/>
                </a:xfrm>
                <a:custGeom>
                  <a:avLst/>
                  <a:gdLst>
                    <a:gd name="T0" fmla="*/ 24 w 24"/>
                    <a:gd name="T1" fmla="*/ 0 h 29"/>
                    <a:gd name="T2" fmla="*/ 24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2 w 24"/>
                    <a:gd name="T9" fmla="*/ 23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3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2" y="23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39">
                  <a:extLst>
                    <a:ext uri="{FF2B5EF4-FFF2-40B4-BE49-F238E27FC236}">
                      <a16:creationId xmlns:a16="http://schemas.microsoft.com/office/drawing/2014/main" id="{50935689-12BB-0C81-F06F-02EF30588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7" y="2921000"/>
                  <a:ext cx="50800" cy="58737"/>
                </a:xfrm>
                <a:custGeom>
                  <a:avLst/>
                  <a:gdLst>
                    <a:gd name="T0" fmla="*/ 24 w 25"/>
                    <a:gd name="T1" fmla="*/ 1 h 29"/>
                    <a:gd name="T2" fmla="*/ 24 w 25"/>
                    <a:gd name="T3" fmla="*/ 22 h 29"/>
                    <a:gd name="T4" fmla="*/ 17 w 25"/>
                    <a:gd name="T5" fmla="*/ 29 h 29"/>
                    <a:gd name="T6" fmla="*/ 5 w 25"/>
                    <a:gd name="T7" fmla="*/ 29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1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1" y="29"/>
                        <a:pt x="17" y="29"/>
                      </a:cubicBez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 40">
                  <a:extLst>
                    <a:ext uri="{FF2B5EF4-FFF2-40B4-BE49-F238E27FC236}">
                      <a16:creationId xmlns:a16="http://schemas.microsoft.com/office/drawing/2014/main" id="{C599C10E-3166-F101-2D44-34B889F8D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0662" y="2979738"/>
                  <a:ext cx="47625" cy="58737"/>
                </a:xfrm>
                <a:custGeom>
                  <a:avLst/>
                  <a:gdLst>
                    <a:gd name="T0" fmla="*/ 24 w 24"/>
                    <a:gd name="T1" fmla="*/ 0 h 29"/>
                    <a:gd name="T2" fmla="*/ 23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2 w 24"/>
                    <a:gd name="T9" fmla="*/ 22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2" y="22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 41">
                  <a:extLst>
                    <a:ext uri="{FF2B5EF4-FFF2-40B4-BE49-F238E27FC236}">
                      <a16:creationId xmlns:a16="http://schemas.microsoft.com/office/drawing/2014/main" id="{8583891E-D620-030C-BBEC-2AB85DD89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512" y="3036888"/>
                  <a:ext cx="50800" cy="58737"/>
                </a:xfrm>
                <a:custGeom>
                  <a:avLst/>
                  <a:gdLst>
                    <a:gd name="T0" fmla="*/ 24 w 25"/>
                    <a:gd name="T1" fmla="*/ 1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9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1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1" y="29"/>
                        <a:pt x="16" y="29"/>
                      </a:cubicBez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42">
                  <a:extLst>
                    <a:ext uri="{FF2B5EF4-FFF2-40B4-BE49-F238E27FC236}">
                      <a16:creationId xmlns:a16="http://schemas.microsoft.com/office/drawing/2014/main" id="{DD3A7CB5-9E3C-B962-2AE0-D91215E29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7949" y="3095625"/>
                  <a:ext cx="49212" cy="60325"/>
                </a:xfrm>
                <a:custGeom>
                  <a:avLst/>
                  <a:gdLst>
                    <a:gd name="T0" fmla="*/ 24 w 24"/>
                    <a:gd name="T1" fmla="*/ 0 h 29"/>
                    <a:gd name="T2" fmla="*/ 23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2 w 24"/>
                    <a:gd name="T9" fmla="*/ 22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2" y="22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 43">
                  <a:extLst>
                    <a:ext uri="{FF2B5EF4-FFF2-40B4-BE49-F238E27FC236}">
                      <a16:creationId xmlns:a16="http://schemas.microsoft.com/office/drawing/2014/main" id="{C92A45B6-9F6E-2055-DF3A-4D32C0BE2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07337" y="1290638"/>
                  <a:ext cx="449262" cy="449262"/>
                </a:xfrm>
                <a:custGeom>
                  <a:avLst/>
                  <a:gdLst>
                    <a:gd name="T0" fmla="*/ 108 w 220"/>
                    <a:gd name="T1" fmla="*/ 1 h 220"/>
                    <a:gd name="T2" fmla="*/ 1 w 220"/>
                    <a:gd name="T3" fmla="*/ 112 h 220"/>
                    <a:gd name="T4" fmla="*/ 112 w 220"/>
                    <a:gd name="T5" fmla="*/ 219 h 220"/>
                    <a:gd name="T6" fmla="*/ 219 w 220"/>
                    <a:gd name="T7" fmla="*/ 108 h 220"/>
                    <a:gd name="T8" fmla="*/ 108 w 220"/>
                    <a:gd name="T9" fmla="*/ 1 h 220"/>
                    <a:gd name="T10" fmla="*/ 112 w 220"/>
                    <a:gd name="T11" fmla="*/ 191 h 220"/>
                    <a:gd name="T12" fmla="*/ 29 w 220"/>
                    <a:gd name="T13" fmla="*/ 111 h 220"/>
                    <a:gd name="T14" fmla="*/ 109 w 220"/>
                    <a:gd name="T15" fmla="*/ 29 h 220"/>
                    <a:gd name="T16" fmla="*/ 191 w 220"/>
                    <a:gd name="T17" fmla="*/ 108 h 220"/>
                    <a:gd name="T18" fmla="*/ 112 w 220"/>
                    <a:gd name="T19" fmla="*/ 19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" h="220">
                      <a:moveTo>
                        <a:pt x="108" y="1"/>
                      </a:moveTo>
                      <a:cubicBezTo>
                        <a:pt x="48" y="2"/>
                        <a:pt x="0" y="52"/>
                        <a:pt x="1" y="112"/>
                      </a:cubicBezTo>
                      <a:cubicBezTo>
                        <a:pt x="2" y="172"/>
                        <a:pt x="52" y="220"/>
                        <a:pt x="112" y="219"/>
                      </a:cubicBezTo>
                      <a:cubicBezTo>
                        <a:pt x="172" y="218"/>
                        <a:pt x="220" y="168"/>
                        <a:pt x="219" y="108"/>
                      </a:cubicBezTo>
                      <a:cubicBezTo>
                        <a:pt x="218" y="48"/>
                        <a:pt x="168" y="0"/>
                        <a:pt x="108" y="1"/>
                      </a:cubicBezTo>
                      <a:close/>
                      <a:moveTo>
                        <a:pt x="112" y="191"/>
                      </a:moveTo>
                      <a:cubicBezTo>
                        <a:pt x="67" y="192"/>
                        <a:pt x="30" y="156"/>
                        <a:pt x="29" y="111"/>
                      </a:cubicBezTo>
                      <a:cubicBezTo>
                        <a:pt x="28" y="66"/>
                        <a:pt x="64" y="29"/>
                        <a:pt x="109" y="29"/>
                      </a:cubicBezTo>
                      <a:cubicBezTo>
                        <a:pt x="153" y="28"/>
                        <a:pt x="190" y="63"/>
                        <a:pt x="191" y="108"/>
                      </a:cubicBezTo>
                      <a:cubicBezTo>
                        <a:pt x="192" y="153"/>
                        <a:pt x="156" y="190"/>
                        <a:pt x="112" y="191"/>
                      </a:cubicBezTo>
                      <a:close/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50">
                  <a:extLst>
                    <a:ext uri="{FF2B5EF4-FFF2-40B4-BE49-F238E27FC236}">
                      <a16:creationId xmlns:a16="http://schemas.microsoft.com/office/drawing/2014/main" id="{8905FBBD-91A8-B241-B0DF-3789A6B61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1837" y="1630363"/>
                  <a:ext cx="374650" cy="373062"/>
                </a:xfrm>
                <a:custGeom>
                  <a:avLst/>
                  <a:gdLst>
                    <a:gd name="T0" fmla="*/ 175 w 236"/>
                    <a:gd name="T1" fmla="*/ 73 h 235"/>
                    <a:gd name="T2" fmla="*/ 12 w 236"/>
                    <a:gd name="T3" fmla="*/ 235 h 235"/>
                    <a:gd name="T4" fmla="*/ 0 w 236"/>
                    <a:gd name="T5" fmla="*/ 223 h 235"/>
                    <a:gd name="T6" fmla="*/ 163 w 236"/>
                    <a:gd name="T7" fmla="*/ 61 h 235"/>
                    <a:gd name="T8" fmla="*/ 114 w 236"/>
                    <a:gd name="T9" fmla="*/ 11 h 235"/>
                    <a:gd name="T10" fmla="*/ 124 w 236"/>
                    <a:gd name="T11" fmla="*/ 0 h 235"/>
                    <a:gd name="T12" fmla="*/ 236 w 236"/>
                    <a:gd name="T13" fmla="*/ 111 h 235"/>
                    <a:gd name="T14" fmla="*/ 224 w 236"/>
                    <a:gd name="T15" fmla="*/ 123 h 235"/>
                    <a:gd name="T16" fmla="*/ 175 w 236"/>
                    <a:gd name="T17" fmla="*/ 73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6" h="235">
                      <a:moveTo>
                        <a:pt x="175" y="73"/>
                      </a:moveTo>
                      <a:lnTo>
                        <a:pt x="12" y="235"/>
                      </a:lnTo>
                      <a:lnTo>
                        <a:pt x="0" y="223"/>
                      </a:lnTo>
                      <a:lnTo>
                        <a:pt x="163" y="61"/>
                      </a:lnTo>
                      <a:lnTo>
                        <a:pt x="114" y="11"/>
                      </a:lnTo>
                      <a:lnTo>
                        <a:pt x="124" y="0"/>
                      </a:lnTo>
                      <a:lnTo>
                        <a:pt x="236" y="111"/>
                      </a:lnTo>
                      <a:lnTo>
                        <a:pt x="224" y="123"/>
                      </a:lnTo>
                      <a:lnTo>
                        <a:pt x="175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51">
                  <a:extLst>
                    <a:ext uri="{FF2B5EF4-FFF2-40B4-BE49-F238E27FC236}">
                      <a16:creationId xmlns:a16="http://schemas.microsoft.com/office/drawing/2014/main" id="{DA6EC761-05DE-DAD9-B0CD-8B54EFF60D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29625" y="1889125"/>
                  <a:ext cx="396875" cy="395287"/>
                </a:xfrm>
                <a:custGeom>
                  <a:avLst/>
                  <a:gdLst>
                    <a:gd name="T0" fmla="*/ 99 w 194"/>
                    <a:gd name="T1" fmla="*/ 184 h 194"/>
                    <a:gd name="T2" fmla="*/ 125 w 194"/>
                    <a:gd name="T3" fmla="*/ 126 h 194"/>
                    <a:gd name="T4" fmla="*/ 67 w 194"/>
                    <a:gd name="T5" fmla="*/ 68 h 194"/>
                    <a:gd name="T6" fmla="*/ 10 w 194"/>
                    <a:gd name="T7" fmla="*/ 94 h 194"/>
                    <a:gd name="T8" fmla="*/ 0 w 194"/>
                    <a:gd name="T9" fmla="*/ 84 h 194"/>
                    <a:gd name="T10" fmla="*/ 185 w 194"/>
                    <a:gd name="T11" fmla="*/ 0 h 194"/>
                    <a:gd name="T12" fmla="*/ 194 w 194"/>
                    <a:gd name="T13" fmla="*/ 9 h 194"/>
                    <a:gd name="T14" fmla="*/ 109 w 194"/>
                    <a:gd name="T15" fmla="*/ 194 h 194"/>
                    <a:gd name="T16" fmla="*/ 99 w 194"/>
                    <a:gd name="T17" fmla="*/ 184 h 194"/>
                    <a:gd name="T18" fmla="*/ 170 w 194"/>
                    <a:gd name="T19" fmla="*/ 30 h 194"/>
                    <a:gd name="T20" fmla="*/ 174 w 194"/>
                    <a:gd name="T21" fmla="*/ 22 h 194"/>
                    <a:gd name="T22" fmla="*/ 177 w 194"/>
                    <a:gd name="T23" fmla="*/ 16 h 194"/>
                    <a:gd name="T24" fmla="*/ 177 w 194"/>
                    <a:gd name="T25" fmla="*/ 16 h 194"/>
                    <a:gd name="T26" fmla="*/ 164 w 194"/>
                    <a:gd name="T27" fmla="*/ 23 h 194"/>
                    <a:gd name="T28" fmla="*/ 79 w 194"/>
                    <a:gd name="T29" fmla="*/ 63 h 194"/>
                    <a:gd name="T30" fmla="*/ 131 w 194"/>
                    <a:gd name="T31" fmla="*/ 115 h 194"/>
                    <a:gd name="T32" fmla="*/ 170 w 194"/>
                    <a:gd name="T33" fmla="*/ 3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4" h="194">
                      <a:moveTo>
                        <a:pt x="99" y="184"/>
                      </a:moveTo>
                      <a:cubicBezTo>
                        <a:pt x="125" y="126"/>
                        <a:pt x="125" y="126"/>
                        <a:pt x="125" y="126"/>
                      </a:cubicBezTo>
                      <a:cubicBezTo>
                        <a:pt x="67" y="68"/>
                        <a:pt x="67" y="68"/>
                        <a:pt x="67" y="68"/>
                      </a:cubicBezTo>
                      <a:cubicBezTo>
                        <a:pt x="10" y="94"/>
                        <a:pt x="10" y="94"/>
                        <a:pt x="10" y="94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185" y="0"/>
                        <a:pt x="185" y="0"/>
                        <a:pt x="185" y="0"/>
                      </a:cubicBezTo>
                      <a:cubicBezTo>
                        <a:pt x="194" y="9"/>
                        <a:pt x="194" y="9"/>
                        <a:pt x="194" y="9"/>
                      </a:cubicBezTo>
                      <a:cubicBezTo>
                        <a:pt x="109" y="194"/>
                        <a:pt x="109" y="194"/>
                        <a:pt x="109" y="194"/>
                      </a:cubicBezTo>
                      <a:lnTo>
                        <a:pt x="99" y="184"/>
                      </a:lnTo>
                      <a:close/>
                      <a:moveTo>
                        <a:pt x="170" y="30"/>
                      </a:moveTo>
                      <a:cubicBezTo>
                        <a:pt x="171" y="27"/>
                        <a:pt x="173" y="25"/>
                        <a:pt x="174" y="22"/>
                      </a:cubicBezTo>
                      <a:cubicBezTo>
                        <a:pt x="175" y="20"/>
                        <a:pt x="176" y="18"/>
                        <a:pt x="177" y="16"/>
                      </a:cubicBezTo>
                      <a:cubicBezTo>
                        <a:pt x="177" y="16"/>
                        <a:pt x="177" y="16"/>
                        <a:pt x="177" y="16"/>
                      </a:cubicBezTo>
                      <a:cubicBezTo>
                        <a:pt x="172" y="19"/>
                        <a:pt x="167" y="21"/>
                        <a:pt x="164" y="23"/>
                      </a:cubicBezTo>
                      <a:cubicBezTo>
                        <a:pt x="79" y="63"/>
                        <a:pt x="79" y="63"/>
                        <a:pt x="79" y="63"/>
                      </a:cubicBezTo>
                      <a:cubicBezTo>
                        <a:pt x="131" y="115"/>
                        <a:pt x="131" y="115"/>
                        <a:pt x="131" y="115"/>
                      </a:cubicBezTo>
                      <a:lnTo>
                        <a:pt x="170" y="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52">
                  <a:extLst>
                    <a:ext uri="{FF2B5EF4-FFF2-40B4-BE49-F238E27FC236}">
                      <a16:creationId xmlns:a16="http://schemas.microsoft.com/office/drawing/2014/main" id="{12075C23-B3D5-C767-5907-8CCB83188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2362" y="2105025"/>
                  <a:ext cx="406400" cy="396875"/>
                </a:xfrm>
                <a:custGeom>
                  <a:avLst/>
                  <a:gdLst>
                    <a:gd name="T0" fmla="*/ 82 w 199"/>
                    <a:gd name="T1" fmla="*/ 195 h 195"/>
                    <a:gd name="T2" fmla="*/ 27 w 199"/>
                    <a:gd name="T3" fmla="*/ 164 h 195"/>
                    <a:gd name="T4" fmla="*/ 1 w 199"/>
                    <a:gd name="T5" fmla="*/ 101 h 195"/>
                    <a:gd name="T6" fmla="*/ 34 w 199"/>
                    <a:gd name="T7" fmla="*/ 35 h 195"/>
                    <a:gd name="T8" fmla="*/ 103 w 199"/>
                    <a:gd name="T9" fmla="*/ 2 h 195"/>
                    <a:gd name="T10" fmla="*/ 172 w 199"/>
                    <a:gd name="T11" fmla="*/ 30 h 195"/>
                    <a:gd name="T12" fmla="*/ 199 w 199"/>
                    <a:gd name="T13" fmla="*/ 72 h 195"/>
                    <a:gd name="T14" fmla="*/ 189 w 199"/>
                    <a:gd name="T15" fmla="*/ 82 h 195"/>
                    <a:gd name="T16" fmla="*/ 162 w 199"/>
                    <a:gd name="T17" fmla="*/ 38 h 195"/>
                    <a:gd name="T18" fmla="*/ 104 w 199"/>
                    <a:gd name="T19" fmla="*/ 14 h 195"/>
                    <a:gd name="T20" fmla="*/ 44 w 199"/>
                    <a:gd name="T21" fmla="*/ 43 h 195"/>
                    <a:gd name="T22" fmla="*/ 14 w 199"/>
                    <a:gd name="T23" fmla="*/ 102 h 195"/>
                    <a:gd name="T24" fmla="*/ 37 w 199"/>
                    <a:gd name="T25" fmla="*/ 157 h 195"/>
                    <a:gd name="T26" fmla="*/ 77 w 199"/>
                    <a:gd name="T27" fmla="*/ 181 h 195"/>
                    <a:gd name="T28" fmla="*/ 122 w 199"/>
                    <a:gd name="T29" fmla="*/ 137 h 195"/>
                    <a:gd name="T30" fmla="*/ 90 w 199"/>
                    <a:gd name="T31" fmla="*/ 105 h 195"/>
                    <a:gd name="T32" fmla="*/ 98 w 199"/>
                    <a:gd name="T33" fmla="*/ 96 h 195"/>
                    <a:gd name="T34" fmla="*/ 139 w 199"/>
                    <a:gd name="T35" fmla="*/ 137 h 195"/>
                    <a:gd name="T36" fmla="*/ 82 w 199"/>
                    <a:gd name="T37" fmla="*/ 1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9" h="195">
                      <a:moveTo>
                        <a:pt x="82" y="195"/>
                      </a:moveTo>
                      <a:cubicBezTo>
                        <a:pt x="60" y="189"/>
                        <a:pt x="42" y="178"/>
                        <a:pt x="27" y="164"/>
                      </a:cubicBezTo>
                      <a:cubicBezTo>
                        <a:pt x="9" y="145"/>
                        <a:pt x="0" y="124"/>
                        <a:pt x="1" y="101"/>
                      </a:cubicBezTo>
                      <a:cubicBezTo>
                        <a:pt x="3" y="77"/>
                        <a:pt x="13" y="55"/>
                        <a:pt x="34" y="35"/>
                      </a:cubicBezTo>
                      <a:cubicBezTo>
                        <a:pt x="54" y="14"/>
                        <a:pt x="77" y="3"/>
                        <a:pt x="103" y="2"/>
                      </a:cubicBezTo>
                      <a:cubicBezTo>
                        <a:pt x="129" y="0"/>
                        <a:pt x="152" y="10"/>
                        <a:pt x="172" y="30"/>
                      </a:cubicBezTo>
                      <a:cubicBezTo>
                        <a:pt x="184" y="42"/>
                        <a:pt x="193" y="56"/>
                        <a:pt x="199" y="72"/>
                      </a:cubicBezTo>
                      <a:cubicBezTo>
                        <a:pt x="189" y="82"/>
                        <a:pt x="189" y="82"/>
                        <a:pt x="189" y="82"/>
                      </a:cubicBezTo>
                      <a:cubicBezTo>
                        <a:pt x="183" y="64"/>
                        <a:pt x="174" y="49"/>
                        <a:pt x="162" y="38"/>
                      </a:cubicBezTo>
                      <a:cubicBezTo>
                        <a:pt x="146" y="21"/>
                        <a:pt x="126" y="13"/>
                        <a:pt x="104" y="14"/>
                      </a:cubicBezTo>
                      <a:cubicBezTo>
                        <a:pt x="82" y="15"/>
                        <a:pt x="62" y="25"/>
                        <a:pt x="44" y="43"/>
                      </a:cubicBezTo>
                      <a:cubicBezTo>
                        <a:pt x="26" y="62"/>
                        <a:pt x="16" y="81"/>
                        <a:pt x="14" y="102"/>
                      </a:cubicBezTo>
                      <a:cubicBezTo>
                        <a:pt x="13" y="122"/>
                        <a:pt x="21" y="140"/>
                        <a:pt x="37" y="157"/>
                      </a:cubicBezTo>
                      <a:cubicBezTo>
                        <a:pt x="50" y="169"/>
                        <a:pt x="63" y="177"/>
                        <a:pt x="77" y="181"/>
                      </a:cubicBezTo>
                      <a:cubicBezTo>
                        <a:pt x="122" y="137"/>
                        <a:pt x="122" y="137"/>
                        <a:pt x="122" y="137"/>
                      </a:cubicBezTo>
                      <a:cubicBezTo>
                        <a:pt x="90" y="105"/>
                        <a:pt x="90" y="105"/>
                        <a:pt x="90" y="105"/>
                      </a:cubicBezTo>
                      <a:cubicBezTo>
                        <a:pt x="98" y="96"/>
                        <a:pt x="98" y="96"/>
                        <a:pt x="98" y="96"/>
                      </a:cubicBezTo>
                      <a:cubicBezTo>
                        <a:pt x="139" y="137"/>
                        <a:pt x="139" y="137"/>
                        <a:pt x="139" y="137"/>
                      </a:cubicBezTo>
                      <a:lnTo>
                        <a:pt x="82" y="1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53">
                  <a:extLst>
                    <a:ext uri="{FF2B5EF4-FFF2-40B4-BE49-F238E27FC236}">
                      <a16:creationId xmlns:a16="http://schemas.microsoft.com/office/drawing/2014/main" id="{4AB3B2D6-D301-6ED6-F5C5-B718A371B6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55087" y="2339975"/>
                  <a:ext cx="393700" cy="346075"/>
                </a:xfrm>
                <a:custGeom>
                  <a:avLst/>
                  <a:gdLst>
                    <a:gd name="T0" fmla="*/ 0 w 193"/>
                    <a:gd name="T1" fmla="*/ 111 h 170"/>
                    <a:gd name="T2" fmla="*/ 11 w 193"/>
                    <a:gd name="T3" fmla="*/ 101 h 170"/>
                    <a:gd name="T4" fmla="*/ 31 w 193"/>
                    <a:gd name="T5" fmla="*/ 139 h 170"/>
                    <a:gd name="T6" fmla="*/ 61 w 193"/>
                    <a:gd name="T7" fmla="*/ 157 h 170"/>
                    <a:gd name="T8" fmla="*/ 88 w 193"/>
                    <a:gd name="T9" fmla="*/ 147 h 170"/>
                    <a:gd name="T10" fmla="*/ 99 w 193"/>
                    <a:gd name="T11" fmla="*/ 125 h 170"/>
                    <a:gd name="T12" fmla="*/ 92 w 193"/>
                    <a:gd name="T13" fmla="*/ 84 h 170"/>
                    <a:gd name="T14" fmla="*/ 86 w 193"/>
                    <a:gd name="T15" fmla="*/ 38 h 170"/>
                    <a:gd name="T16" fmla="*/ 99 w 193"/>
                    <a:gd name="T17" fmla="*/ 14 h 170"/>
                    <a:gd name="T18" fmla="*/ 134 w 193"/>
                    <a:gd name="T19" fmla="*/ 1 h 170"/>
                    <a:gd name="T20" fmla="*/ 174 w 193"/>
                    <a:gd name="T21" fmla="*/ 21 h 170"/>
                    <a:gd name="T22" fmla="*/ 193 w 193"/>
                    <a:gd name="T23" fmla="*/ 49 h 170"/>
                    <a:gd name="T24" fmla="*/ 184 w 193"/>
                    <a:gd name="T25" fmla="*/ 59 h 170"/>
                    <a:gd name="T26" fmla="*/ 164 w 193"/>
                    <a:gd name="T27" fmla="*/ 28 h 170"/>
                    <a:gd name="T28" fmla="*/ 135 w 193"/>
                    <a:gd name="T29" fmla="*/ 13 h 170"/>
                    <a:gd name="T30" fmla="*/ 110 w 193"/>
                    <a:gd name="T31" fmla="*/ 23 h 170"/>
                    <a:gd name="T32" fmla="*/ 99 w 193"/>
                    <a:gd name="T33" fmla="*/ 45 h 170"/>
                    <a:gd name="T34" fmla="*/ 106 w 193"/>
                    <a:gd name="T35" fmla="*/ 85 h 170"/>
                    <a:gd name="T36" fmla="*/ 112 w 193"/>
                    <a:gd name="T37" fmla="*/ 129 h 170"/>
                    <a:gd name="T38" fmla="*/ 99 w 193"/>
                    <a:gd name="T39" fmla="*/ 155 h 170"/>
                    <a:gd name="T40" fmla="*/ 63 w 193"/>
                    <a:gd name="T41" fmla="*/ 169 h 170"/>
                    <a:gd name="T42" fmla="*/ 23 w 193"/>
                    <a:gd name="T43" fmla="*/ 148 h 170"/>
                    <a:gd name="T44" fmla="*/ 9 w 193"/>
                    <a:gd name="T45" fmla="*/ 130 h 170"/>
                    <a:gd name="T46" fmla="*/ 0 w 193"/>
                    <a:gd name="T47" fmla="*/ 111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93" h="170">
                      <a:moveTo>
                        <a:pt x="0" y="111"/>
                      </a:moveTo>
                      <a:cubicBezTo>
                        <a:pt x="11" y="101"/>
                        <a:pt x="11" y="101"/>
                        <a:pt x="11" y="101"/>
                      </a:cubicBezTo>
                      <a:cubicBezTo>
                        <a:pt x="14" y="117"/>
                        <a:pt x="21" y="129"/>
                        <a:pt x="31" y="139"/>
                      </a:cubicBezTo>
                      <a:cubicBezTo>
                        <a:pt x="41" y="150"/>
                        <a:pt x="51" y="156"/>
                        <a:pt x="61" y="157"/>
                      </a:cubicBezTo>
                      <a:cubicBezTo>
                        <a:pt x="71" y="158"/>
                        <a:pt x="80" y="154"/>
                        <a:pt x="88" y="147"/>
                      </a:cubicBezTo>
                      <a:cubicBezTo>
                        <a:pt x="94" y="140"/>
                        <a:pt x="98" y="132"/>
                        <a:pt x="99" y="125"/>
                      </a:cubicBezTo>
                      <a:cubicBezTo>
                        <a:pt x="99" y="117"/>
                        <a:pt x="97" y="103"/>
                        <a:pt x="92" y="84"/>
                      </a:cubicBezTo>
                      <a:cubicBezTo>
                        <a:pt x="86" y="63"/>
                        <a:pt x="84" y="47"/>
                        <a:pt x="86" y="38"/>
                      </a:cubicBezTo>
                      <a:cubicBezTo>
                        <a:pt x="87" y="29"/>
                        <a:pt x="92" y="21"/>
                        <a:pt x="99" y="14"/>
                      </a:cubicBezTo>
                      <a:cubicBezTo>
                        <a:pt x="108" y="5"/>
                        <a:pt x="120" y="0"/>
                        <a:pt x="134" y="1"/>
                      </a:cubicBezTo>
                      <a:cubicBezTo>
                        <a:pt x="148" y="2"/>
                        <a:pt x="161" y="9"/>
                        <a:pt x="174" y="21"/>
                      </a:cubicBezTo>
                      <a:cubicBezTo>
                        <a:pt x="182" y="29"/>
                        <a:pt x="188" y="38"/>
                        <a:pt x="193" y="49"/>
                      </a:cubicBezTo>
                      <a:cubicBezTo>
                        <a:pt x="184" y="59"/>
                        <a:pt x="184" y="59"/>
                        <a:pt x="184" y="59"/>
                      </a:cubicBezTo>
                      <a:cubicBezTo>
                        <a:pt x="179" y="47"/>
                        <a:pt x="173" y="37"/>
                        <a:pt x="164" y="28"/>
                      </a:cubicBezTo>
                      <a:cubicBezTo>
                        <a:pt x="155" y="19"/>
                        <a:pt x="145" y="14"/>
                        <a:pt x="135" y="13"/>
                      </a:cubicBezTo>
                      <a:cubicBezTo>
                        <a:pt x="125" y="13"/>
                        <a:pt x="117" y="16"/>
                        <a:pt x="110" y="23"/>
                      </a:cubicBezTo>
                      <a:cubicBezTo>
                        <a:pt x="103" y="30"/>
                        <a:pt x="99" y="37"/>
                        <a:pt x="99" y="45"/>
                      </a:cubicBezTo>
                      <a:cubicBezTo>
                        <a:pt x="98" y="53"/>
                        <a:pt x="100" y="66"/>
                        <a:pt x="106" y="85"/>
                      </a:cubicBezTo>
                      <a:cubicBezTo>
                        <a:pt x="111" y="105"/>
                        <a:pt x="113" y="120"/>
                        <a:pt x="112" y="129"/>
                      </a:cubicBezTo>
                      <a:cubicBezTo>
                        <a:pt x="110" y="139"/>
                        <a:pt x="106" y="147"/>
                        <a:pt x="99" y="155"/>
                      </a:cubicBezTo>
                      <a:cubicBezTo>
                        <a:pt x="88" y="165"/>
                        <a:pt x="76" y="170"/>
                        <a:pt x="63" y="169"/>
                      </a:cubicBezTo>
                      <a:cubicBezTo>
                        <a:pt x="49" y="168"/>
                        <a:pt x="36" y="161"/>
                        <a:pt x="23" y="148"/>
                      </a:cubicBezTo>
                      <a:cubicBezTo>
                        <a:pt x="18" y="144"/>
                        <a:pt x="13" y="138"/>
                        <a:pt x="9" y="130"/>
                      </a:cubicBezTo>
                      <a:cubicBezTo>
                        <a:pt x="4" y="123"/>
                        <a:pt x="1" y="116"/>
                        <a:pt x="0" y="1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2">
                  <a:extLst>
                    <a:ext uri="{FF2B5EF4-FFF2-40B4-BE49-F238E27FC236}">
                      <a16:creationId xmlns:a16="http://schemas.microsoft.com/office/drawing/2014/main" id="{49021211-4BC9-B007-39E2-609C9F55F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12449" y="2462704"/>
                  <a:ext cx="50800" cy="58737"/>
                </a:xfrm>
                <a:custGeom>
                  <a:avLst/>
                  <a:gdLst>
                    <a:gd name="T0" fmla="*/ 24 w 25"/>
                    <a:gd name="T1" fmla="*/ 0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8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2">
                  <a:extLst>
                    <a:ext uri="{FF2B5EF4-FFF2-40B4-BE49-F238E27FC236}">
                      <a16:creationId xmlns:a16="http://schemas.microsoft.com/office/drawing/2014/main" id="{9F509DAB-F545-5C7B-4F12-5739A5894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1637" y="2411907"/>
                  <a:ext cx="50800" cy="58737"/>
                </a:xfrm>
                <a:custGeom>
                  <a:avLst/>
                  <a:gdLst>
                    <a:gd name="T0" fmla="*/ 24 w 25"/>
                    <a:gd name="T1" fmla="*/ 0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8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32">
                  <a:extLst>
                    <a:ext uri="{FF2B5EF4-FFF2-40B4-BE49-F238E27FC236}">
                      <a16:creationId xmlns:a16="http://schemas.microsoft.com/office/drawing/2014/main" id="{C5C3257E-AC7E-5375-1E3C-68305E30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07675" y="2360508"/>
                  <a:ext cx="50800" cy="58737"/>
                </a:xfrm>
                <a:custGeom>
                  <a:avLst/>
                  <a:gdLst>
                    <a:gd name="T0" fmla="*/ 24 w 25"/>
                    <a:gd name="T1" fmla="*/ 0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8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60F5853-41C3-FB8D-A630-0747B6047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5887" y="3879050"/>
                <a:ext cx="1044116" cy="104411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DA975B3-13F3-A847-1ABB-D77B94AC2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2591" y="3782494"/>
                <a:ext cx="1237228" cy="1237228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CE35275-49E6-896B-72AA-866BC2CF2D80}"/>
                  </a:ext>
                </a:extLst>
              </p:cNvPr>
              <p:cNvGrpSpPr/>
              <p:nvPr/>
            </p:nvGrpSpPr>
            <p:grpSpPr>
              <a:xfrm>
                <a:off x="6121227" y="1189038"/>
                <a:ext cx="4697412" cy="3830684"/>
                <a:chOff x="6057900" y="1189038"/>
                <a:chExt cx="4697412" cy="3830684"/>
              </a:xfrm>
            </p:grpSpPr>
            <p:sp>
              <p:nvSpPr>
                <p:cNvPr id="13" name="Freeform 25">
                  <a:extLst>
                    <a:ext uri="{FF2B5EF4-FFF2-40B4-BE49-F238E27FC236}">
                      <a16:creationId xmlns:a16="http://schemas.microsoft.com/office/drawing/2014/main" id="{5B92836A-2443-E421-B034-37CAA7BF69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70188" y="2979738"/>
                  <a:ext cx="3548515" cy="577850"/>
                </a:xfrm>
                <a:custGeom>
                  <a:avLst/>
                  <a:gdLst>
                    <a:gd name="T0" fmla="*/ 1315 w 1315"/>
                    <a:gd name="T1" fmla="*/ 283 h 283"/>
                    <a:gd name="T2" fmla="*/ 1315 w 1315"/>
                    <a:gd name="T3" fmla="*/ 46 h 283"/>
                    <a:gd name="T4" fmla="*/ 1268 w 1315"/>
                    <a:gd name="T5" fmla="*/ 0 h 283"/>
                    <a:gd name="T6" fmla="*/ 46 w 1315"/>
                    <a:gd name="T7" fmla="*/ 0 h 283"/>
                    <a:gd name="T8" fmla="*/ 0 w 1315"/>
                    <a:gd name="T9" fmla="*/ 46 h 283"/>
                    <a:gd name="T10" fmla="*/ 0 w 1315"/>
                    <a:gd name="T11" fmla="*/ 283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5" h="283">
                      <a:moveTo>
                        <a:pt x="1315" y="283"/>
                      </a:moveTo>
                      <a:cubicBezTo>
                        <a:pt x="1315" y="46"/>
                        <a:pt x="1315" y="46"/>
                        <a:pt x="1315" y="46"/>
                      </a:cubicBezTo>
                      <a:cubicBezTo>
                        <a:pt x="1315" y="21"/>
                        <a:pt x="1294" y="0"/>
                        <a:pt x="126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21" y="0"/>
                        <a:pt x="0" y="21"/>
                        <a:pt x="0" y="46"/>
                      </a:cubicBezTo>
                      <a:cubicBezTo>
                        <a:pt x="0" y="283"/>
                        <a:pt x="0" y="283"/>
                        <a:pt x="0" y="283"/>
                      </a:cubicBezTo>
                    </a:path>
                  </a:pathLst>
                </a:custGeom>
                <a:noFill/>
                <a:ln w="3175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oval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44">
                  <a:extLst>
                    <a:ext uri="{FF2B5EF4-FFF2-40B4-BE49-F238E27FC236}">
                      <a16:creationId xmlns:a16="http://schemas.microsoft.com/office/drawing/2014/main" id="{283B0D59-A75D-E9C3-D131-9C41BBC72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81701" y="4035425"/>
                  <a:ext cx="646419" cy="59880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OR</a:t>
                  </a: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2732702-83C4-1E64-9C12-470AE1887F2C}"/>
                    </a:ext>
                  </a:extLst>
                </p:cNvPr>
                <p:cNvGrpSpPr/>
                <p:nvPr/>
              </p:nvGrpSpPr>
              <p:grpSpPr>
                <a:xfrm>
                  <a:off x="7449877" y="1189038"/>
                  <a:ext cx="2008926" cy="1966912"/>
                  <a:chOff x="7797800" y="1189038"/>
                  <a:chExt cx="2008926" cy="1966912"/>
                </a:xfrm>
              </p:grpSpPr>
              <p:sp>
                <p:nvSpPr>
                  <p:cNvPr id="19" name="Freeform 28">
                    <a:extLst>
                      <a:ext uri="{FF2B5EF4-FFF2-40B4-BE49-F238E27FC236}">
                        <a16:creationId xmlns:a16="http://schemas.microsoft.com/office/drawing/2014/main" id="{F4FEB654-BC63-EC39-68B2-F08CC898DDB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97800" y="1189038"/>
                    <a:ext cx="2005012" cy="1963737"/>
                  </a:xfrm>
                  <a:custGeom>
                    <a:avLst/>
                    <a:gdLst>
                      <a:gd name="T0" fmla="*/ 0 w 982"/>
                      <a:gd name="T1" fmla="*/ 89 h 963"/>
                      <a:gd name="T2" fmla="*/ 6 w 982"/>
                      <a:gd name="T3" fmla="*/ 396 h 963"/>
                      <a:gd name="T4" fmla="*/ 590 w 982"/>
                      <a:gd name="T5" fmla="*/ 963 h 963"/>
                      <a:gd name="T6" fmla="*/ 982 w 982"/>
                      <a:gd name="T7" fmla="*/ 557 h 963"/>
                      <a:gd name="T8" fmla="*/ 404 w 982"/>
                      <a:gd name="T9" fmla="*/ 0 h 963"/>
                      <a:gd name="T10" fmla="*/ 80 w 982"/>
                      <a:gd name="T11" fmla="*/ 5 h 963"/>
                      <a:gd name="T12" fmla="*/ 0 w 982"/>
                      <a:gd name="T13" fmla="*/ 89 h 963"/>
                      <a:gd name="T14" fmla="*/ 221 w 982"/>
                      <a:gd name="T15" fmla="*/ 100 h 963"/>
                      <a:gd name="T16" fmla="*/ 223 w 982"/>
                      <a:gd name="T17" fmla="*/ 217 h 963"/>
                      <a:gd name="T18" fmla="*/ 106 w 982"/>
                      <a:gd name="T19" fmla="*/ 219 h 963"/>
                      <a:gd name="T20" fmla="*/ 104 w 982"/>
                      <a:gd name="T21" fmla="*/ 103 h 963"/>
                      <a:gd name="T22" fmla="*/ 221 w 982"/>
                      <a:gd name="T23" fmla="*/ 100 h 9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82" h="963">
                        <a:moveTo>
                          <a:pt x="0" y="89"/>
                        </a:moveTo>
                        <a:cubicBezTo>
                          <a:pt x="6" y="396"/>
                          <a:pt x="6" y="396"/>
                          <a:pt x="6" y="396"/>
                        </a:cubicBezTo>
                        <a:cubicBezTo>
                          <a:pt x="590" y="963"/>
                          <a:pt x="590" y="963"/>
                          <a:pt x="590" y="963"/>
                        </a:cubicBezTo>
                        <a:cubicBezTo>
                          <a:pt x="982" y="557"/>
                          <a:pt x="982" y="557"/>
                          <a:pt x="982" y="557"/>
                        </a:cubicBezTo>
                        <a:cubicBezTo>
                          <a:pt x="404" y="0"/>
                          <a:pt x="404" y="0"/>
                          <a:pt x="404" y="0"/>
                        </a:cubicBezTo>
                        <a:cubicBezTo>
                          <a:pt x="80" y="5"/>
                          <a:pt x="80" y="5"/>
                          <a:pt x="80" y="5"/>
                        </a:cubicBezTo>
                        <a:lnTo>
                          <a:pt x="0" y="89"/>
                        </a:lnTo>
                        <a:close/>
                        <a:moveTo>
                          <a:pt x="221" y="100"/>
                        </a:moveTo>
                        <a:cubicBezTo>
                          <a:pt x="254" y="132"/>
                          <a:pt x="255" y="184"/>
                          <a:pt x="223" y="217"/>
                        </a:cubicBezTo>
                        <a:cubicBezTo>
                          <a:pt x="191" y="250"/>
                          <a:pt x="139" y="251"/>
                          <a:pt x="106" y="219"/>
                        </a:cubicBezTo>
                        <a:cubicBezTo>
                          <a:pt x="74" y="187"/>
                          <a:pt x="73" y="135"/>
                          <a:pt x="104" y="103"/>
                        </a:cubicBezTo>
                        <a:cubicBezTo>
                          <a:pt x="136" y="70"/>
                          <a:pt x="188" y="69"/>
                          <a:pt x="221" y="100"/>
                        </a:cubicBezTo>
                        <a:close/>
                      </a:path>
                    </a:pathLst>
                  </a:custGeom>
                  <a:solidFill>
                    <a:srgbClr val="0079D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Freeform 32">
                    <a:extLst>
                      <a:ext uri="{FF2B5EF4-FFF2-40B4-BE49-F238E27FC236}">
                        <a16:creationId xmlns:a16="http://schemas.microsoft.com/office/drawing/2014/main" id="{7BF99DF5-C1F9-40BC-ECEC-EF7D5911C4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559924" y="2514600"/>
                    <a:ext cx="50800" cy="58737"/>
                  </a:xfrm>
                  <a:custGeom>
                    <a:avLst/>
                    <a:gdLst>
                      <a:gd name="T0" fmla="*/ 24 w 25"/>
                      <a:gd name="T1" fmla="*/ 0 h 29"/>
                      <a:gd name="T2" fmla="*/ 24 w 25"/>
                      <a:gd name="T3" fmla="*/ 22 h 29"/>
                      <a:gd name="T4" fmla="*/ 16 w 25"/>
                      <a:gd name="T5" fmla="*/ 29 h 29"/>
                      <a:gd name="T6" fmla="*/ 5 w 25"/>
                      <a:gd name="T7" fmla="*/ 28 h 29"/>
                      <a:gd name="T8" fmla="*/ 3 w 25"/>
                      <a:gd name="T9" fmla="*/ 23 h 29"/>
                      <a:gd name="T10" fmla="*/ 25 w 25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9">
                        <a:moveTo>
                          <a:pt x="24" y="0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6"/>
                          <a:pt x="3" y="23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Freeform 33">
                    <a:extLst>
                      <a:ext uri="{FF2B5EF4-FFF2-40B4-BE49-F238E27FC236}">
                        <a16:creationId xmlns:a16="http://schemas.microsoft.com/office/drawing/2014/main" id="{A6B91C6F-86E9-5FF2-647E-640B4E4FDC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502774" y="2573338"/>
                    <a:ext cx="50800" cy="57150"/>
                  </a:xfrm>
                  <a:custGeom>
                    <a:avLst/>
                    <a:gdLst>
                      <a:gd name="T0" fmla="*/ 25 w 25"/>
                      <a:gd name="T1" fmla="*/ 0 h 28"/>
                      <a:gd name="T2" fmla="*/ 24 w 25"/>
                      <a:gd name="T3" fmla="*/ 21 h 28"/>
                      <a:gd name="T4" fmla="*/ 17 w 25"/>
                      <a:gd name="T5" fmla="*/ 28 h 28"/>
                      <a:gd name="T6" fmla="*/ 5 w 25"/>
                      <a:gd name="T7" fmla="*/ 28 h 28"/>
                      <a:gd name="T8" fmla="*/ 3 w 25"/>
                      <a:gd name="T9" fmla="*/ 22 h 28"/>
                      <a:gd name="T10" fmla="*/ 25 w 25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8">
                        <a:moveTo>
                          <a:pt x="25" y="0"/>
                        </a:moveTo>
                        <a:cubicBezTo>
                          <a:pt x="24" y="21"/>
                          <a:pt x="24" y="21"/>
                          <a:pt x="24" y="21"/>
                        </a:cubicBezTo>
                        <a:cubicBezTo>
                          <a:pt x="24" y="25"/>
                          <a:pt x="21" y="28"/>
                          <a:pt x="17" y="28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5"/>
                          <a:pt x="3" y="22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Freeform 34">
                    <a:extLst>
                      <a:ext uri="{FF2B5EF4-FFF2-40B4-BE49-F238E27FC236}">
                        <a16:creationId xmlns:a16="http://schemas.microsoft.com/office/drawing/2014/main" id="{A6E89DB4-4528-3D07-B762-E9DE2DC94E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447212" y="2630488"/>
                    <a:ext cx="49212" cy="60325"/>
                  </a:xfrm>
                  <a:custGeom>
                    <a:avLst/>
                    <a:gdLst>
                      <a:gd name="T0" fmla="*/ 24 w 24"/>
                      <a:gd name="T1" fmla="*/ 0 h 29"/>
                      <a:gd name="T2" fmla="*/ 24 w 24"/>
                      <a:gd name="T3" fmla="*/ 22 h 29"/>
                      <a:gd name="T4" fmla="*/ 16 w 24"/>
                      <a:gd name="T5" fmla="*/ 29 h 29"/>
                      <a:gd name="T6" fmla="*/ 5 w 24"/>
                      <a:gd name="T7" fmla="*/ 28 h 29"/>
                      <a:gd name="T8" fmla="*/ 3 w 24"/>
                      <a:gd name="T9" fmla="*/ 23 h 29"/>
                      <a:gd name="T10" fmla="*/ 24 w 24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29">
                        <a:moveTo>
                          <a:pt x="24" y="0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6"/>
                          <a:pt x="3" y="23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Freeform 35">
                    <a:extLst>
                      <a:ext uri="{FF2B5EF4-FFF2-40B4-BE49-F238E27FC236}">
                        <a16:creationId xmlns:a16="http://schemas.microsoft.com/office/drawing/2014/main" id="{CC0AF2D1-F436-C792-868D-CBC68C2D04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90062" y="2690813"/>
                    <a:ext cx="50800" cy="57150"/>
                  </a:xfrm>
                  <a:custGeom>
                    <a:avLst/>
                    <a:gdLst>
                      <a:gd name="T0" fmla="*/ 25 w 25"/>
                      <a:gd name="T1" fmla="*/ 0 h 28"/>
                      <a:gd name="T2" fmla="*/ 24 w 25"/>
                      <a:gd name="T3" fmla="*/ 21 h 28"/>
                      <a:gd name="T4" fmla="*/ 17 w 25"/>
                      <a:gd name="T5" fmla="*/ 28 h 28"/>
                      <a:gd name="T6" fmla="*/ 5 w 25"/>
                      <a:gd name="T7" fmla="*/ 28 h 28"/>
                      <a:gd name="T8" fmla="*/ 3 w 25"/>
                      <a:gd name="T9" fmla="*/ 22 h 28"/>
                      <a:gd name="T10" fmla="*/ 25 w 25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8">
                        <a:moveTo>
                          <a:pt x="25" y="0"/>
                        </a:moveTo>
                        <a:cubicBezTo>
                          <a:pt x="24" y="21"/>
                          <a:pt x="24" y="21"/>
                          <a:pt x="24" y="21"/>
                        </a:cubicBezTo>
                        <a:cubicBezTo>
                          <a:pt x="24" y="25"/>
                          <a:pt x="21" y="28"/>
                          <a:pt x="17" y="28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5"/>
                          <a:pt x="3" y="22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Freeform 36">
                    <a:extLst>
                      <a:ext uri="{FF2B5EF4-FFF2-40B4-BE49-F238E27FC236}">
                        <a16:creationId xmlns:a16="http://schemas.microsoft.com/office/drawing/2014/main" id="{9689F2A0-410A-CBAF-28E4-74E7B20DFE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34499" y="2747963"/>
                    <a:ext cx="49212" cy="58737"/>
                  </a:xfrm>
                  <a:custGeom>
                    <a:avLst/>
                    <a:gdLst>
                      <a:gd name="T0" fmla="*/ 24 w 24"/>
                      <a:gd name="T1" fmla="*/ 0 h 29"/>
                      <a:gd name="T2" fmla="*/ 24 w 24"/>
                      <a:gd name="T3" fmla="*/ 22 h 29"/>
                      <a:gd name="T4" fmla="*/ 16 w 24"/>
                      <a:gd name="T5" fmla="*/ 29 h 29"/>
                      <a:gd name="T6" fmla="*/ 5 w 24"/>
                      <a:gd name="T7" fmla="*/ 28 h 29"/>
                      <a:gd name="T8" fmla="*/ 3 w 24"/>
                      <a:gd name="T9" fmla="*/ 23 h 29"/>
                      <a:gd name="T10" fmla="*/ 24 w 24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29">
                        <a:moveTo>
                          <a:pt x="24" y="0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5"/>
                          <a:pt x="3" y="23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Freeform 37">
                    <a:extLst>
                      <a:ext uri="{FF2B5EF4-FFF2-40B4-BE49-F238E27FC236}">
                        <a16:creationId xmlns:a16="http://schemas.microsoft.com/office/drawing/2014/main" id="{1E8BF38F-DFC6-CCC5-9BA0-6FC76E2CF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77349" y="2805113"/>
                    <a:ext cx="50800" cy="58737"/>
                  </a:xfrm>
                  <a:custGeom>
                    <a:avLst/>
                    <a:gdLst>
                      <a:gd name="T0" fmla="*/ 25 w 25"/>
                      <a:gd name="T1" fmla="*/ 1 h 29"/>
                      <a:gd name="T2" fmla="*/ 24 w 25"/>
                      <a:gd name="T3" fmla="*/ 22 h 29"/>
                      <a:gd name="T4" fmla="*/ 17 w 25"/>
                      <a:gd name="T5" fmla="*/ 29 h 29"/>
                      <a:gd name="T6" fmla="*/ 5 w 25"/>
                      <a:gd name="T7" fmla="*/ 29 h 29"/>
                      <a:gd name="T8" fmla="*/ 3 w 25"/>
                      <a:gd name="T9" fmla="*/ 23 h 29"/>
                      <a:gd name="T10" fmla="*/ 25 w 25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9">
                        <a:moveTo>
                          <a:pt x="25" y="1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1" y="29"/>
                          <a:pt x="17" y="29"/>
                        </a:cubicBezTo>
                        <a:cubicBezTo>
                          <a:pt x="5" y="29"/>
                          <a:pt x="5" y="29"/>
                          <a:pt x="5" y="29"/>
                        </a:cubicBezTo>
                        <a:cubicBezTo>
                          <a:pt x="1" y="28"/>
                          <a:pt x="0" y="26"/>
                          <a:pt x="3" y="23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Freeform 38">
                    <a:extLst>
                      <a:ext uri="{FF2B5EF4-FFF2-40B4-BE49-F238E27FC236}">
                        <a16:creationId xmlns:a16="http://schemas.microsoft.com/office/drawing/2014/main" id="{15BBA005-72C8-27F8-40AD-DB58B23175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21787" y="2863850"/>
                    <a:ext cx="49212" cy="58737"/>
                  </a:xfrm>
                  <a:custGeom>
                    <a:avLst/>
                    <a:gdLst>
                      <a:gd name="T0" fmla="*/ 24 w 24"/>
                      <a:gd name="T1" fmla="*/ 0 h 29"/>
                      <a:gd name="T2" fmla="*/ 24 w 24"/>
                      <a:gd name="T3" fmla="*/ 22 h 29"/>
                      <a:gd name="T4" fmla="*/ 16 w 24"/>
                      <a:gd name="T5" fmla="*/ 29 h 29"/>
                      <a:gd name="T6" fmla="*/ 5 w 24"/>
                      <a:gd name="T7" fmla="*/ 28 h 29"/>
                      <a:gd name="T8" fmla="*/ 2 w 24"/>
                      <a:gd name="T9" fmla="*/ 23 h 29"/>
                      <a:gd name="T10" fmla="*/ 24 w 24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29">
                        <a:moveTo>
                          <a:pt x="24" y="0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3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5"/>
                          <a:pt x="2" y="23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39">
                    <a:extLst>
                      <a:ext uri="{FF2B5EF4-FFF2-40B4-BE49-F238E27FC236}">
                        <a16:creationId xmlns:a16="http://schemas.microsoft.com/office/drawing/2014/main" id="{A01B1485-D0EE-6E57-1B81-46B22BBFFF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64637" y="2921000"/>
                    <a:ext cx="50800" cy="58737"/>
                  </a:xfrm>
                  <a:custGeom>
                    <a:avLst/>
                    <a:gdLst>
                      <a:gd name="T0" fmla="*/ 24 w 25"/>
                      <a:gd name="T1" fmla="*/ 1 h 29"/>
                      <a:gd name="T2" fmla="*/ 24 w 25"/>
                      <a:gd name="T3" fmla="*/ 22 h 29"/>
                      <a:gd name="T4" fmla="*/ 17 w 25"/>
                      <a:gd name="T5" fmla="*/ 29 h 29"/>
                      <a:gd name="T6" fmla="*/ 5 w 25"/>
                      <a:gd name="T7" fmla="*/ 29 h 29"/>
                      <a:gd name="T8" fmla="*/ 3 w 25"/>
                      <a:gd name="T9" fmla="*/ 23 h 29"/>
                      <a:gd name="T10" fmla="*/ 25 w 25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9">
                        <a:moveTo>
                          <a:pt x="24" y="1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1" y="29"/>
                          <a:pt x="17" y="29"/>
                        </a:cubicBezTo>
                        <a:cubicBezTo>
                          <a:pt x="5" y="29"/>
                          <a:pt x="5" y="29"/>
                          <a:pt x="5" y="29"/>
                        </a:cubicBezTo>
                        <a:cubicBezTo>
                          <a:pt x="1" y="28"/>
                          <a:pt x="0" y="26"/>
                          <a:pt x="3" y="23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40">
                    <a:extLst>
                      <a:ext uri="{FF2B5EF4-FFF2-40B4-BE49-F238E27FC236}">
                        <a16:creationId xmlns:a16="http://schemas.microsoft.com/office/drawing/2014/main" id="{94793DCA-2111-24BD-193C-0C8893FBF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10662" y="2979738"/>
                    <a:ext cx="47625" cy="58737"/>
                  </a:xfrm>
                  <a:custGeom>
                    <a:avLst/>
                    <a:gdLst>
                      <a:gd name="T0" fmla="*/ 24 w 24"/>
                      <a:gd name="T1" fmla="*/ 0 h 29"/>
                      <a:gd name="T2" fmla="*/ 23 w 24"/>
                      <a:gd name="T3" fmla="*/ 22 h 29"/>
                      <a:gd name="T4" fmla="*/ 16 w 24"/>
                      <a:gd name="T5" fmla="*/ 29 h 29"/>
                      <a:gd name="T6" fmla="*/ 5 w 24"/>
                      <a:gd name="T7" fmla="*/ 28 h 29"/>
                      <a:gd name="T8" fmla="*/ 2 w 24"/>
                      <a:gd name="T9" fmla="*/ 22 h 29"/>
                      <a:gd name="T10" fmla="*/ 24 w 24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29">
                        <a:moveTo>
                          <a:pt x="24" y="0"/>
                        </a:move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3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5"/>
                          <a:pt x="2" y="22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41">
                    <a:extLst>
                      <a:ext uri="{FF2B5EF4-FFF2-40B4-BE49-F238E27FC236}">
                        <a16:creationId xmlns:a16="http://schemas.microsoft.com/office/drawing/2014/main" id="{7A214218-7DC8-E046-96E4-7FF3892865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53512" y="3036888"/>
                    <a:ext cx="50800" cy="58737"/>
                  </a:xfrm>
                  <a:custGeom>
                    <a:avLst/>
                    <a:gdLst>
                      <a:gd name="T0" fmla="*/ 24 w 25"/>
                      <a:gd name="T1" fmla="*/ 1 h 29"/>
                      <a:gd name="T2" fmla="*/ 24 w 25"/>
                      <a:gd name="T3" fmla="*/ 22 h 29"/>
                      <a:gd name="T4" fmla="*/ 16 w 25"/>
                      <a:gd name="T5" fmla="*/ 29 h 29"/>
                      <a:gd name="T6" fmla="*/ 5 w 25"/>
                      <a:gd name="T7" fmla="*/ 29 h 29"/>
                      <a:gd name="T8" fmla="*/ 3 w 25"/>
                      <a:gd name="T9" fmla="*/ 23 h 29"/>
                      <a:gd name="T10" fmla="*/ 25 w 25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9">
                        <a:moveTo>
                          <a:pt x="24" y="1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1" y="29"/>
                          <a:pt x="16" y="29"/>
                        </a:cubicBezTo>
                        <a:cubicBezTo>
                          <a:pt x="5" y="29"/>
                          <a:pt x="5" y="29"/>
                          <a:pt x="5" y="29"/>
                        </a:cubicBezTo>
                        <a:cubicBezTo>
                          <a:pt x="1" y="28"/>
                          <a:pt x="0" y="26"/>
                          <a:pt x="3" y="23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42">
                    <a:extLst>
                      <a:ext uri="{FF2B5EF4-FFF2-40B4-BE49-F238E27FC236}">
                        <a16:creationId xmlns:a16="http://schemas.microsoft.com/office/drawing/2014/main" id="{4153B9D9-A29C-3DF9-7860-95DC4ED362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997949" y="3095625"/>
                    <a:ext cx="49212" cy="60325"/>
                  </a:xfrm>
                  <a:custGeom>
                    <a:avLst/>
                    <a:gdLst>
                      <a:gd name="T0" fmla="*/ 24 w 24"/>
                      <a:gd name="T1" fmla="*/ 0 h 29"/>
                      <a:gd name="T2" fmla="*/ 23 w 24"/>
                      <a:gd name="T3" fmla="*/ 22 h 29"/>
                      <a:gd name="T4" fmla="*/ 16 w 24"/>
                      <a:gd name="T5" fmla="*/ 29 h 29"/>
                      <a:gd name="T6" fmla="*/ 5 w 24"/>
                      <a:gd name="T7" fmla="*/ 28 h 29"/>
                      <a:gd name="T8" fmla="*/ 2 w 24"/>
                      <a:gd name="T9" fmla="*/ 22 h 29"/>
                      <a:gd name="T10" fmla="*/ 24 w 24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29">
                        <a:moveTo>
                          <a:pt x="24" y="0"/>
                        </a:moveTo>
                        <a:cubicBezTo>
                          <a:pt x="23" y="22"/>
                          <a:pt x="23" y="22"/>
                          <a:pt x="23" y="22"/>
                        </a:cubicBezTo>
                        <a:cubicBezTo>
                          <a:pt x="23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5"/>
                          <a:pt x="2" y="22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 43">
                    <a:extLst>
                      <a:ext uri="{FF2B5EF4-FFF2-40B4-BE49-F238E27FC236}">
                        <a16:creationId xmlns:a16="http://schemas.microsoft.com/office/drawing/2014/main" id="{87E88D78-E273-DAD2-D3E0-CCFA4E15030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907337" y="1290638"/>
                    <a:ext cx="449262" cy="449262"/>
                  </a:xfrm>
                  <a:custGeom>
                    <a:avLst/>
                    <a:gdLst>
                      <a:gd name="T0" fmla="*/ 108 w 220"/>
                      <a:gd name="T1" fmla="*/ 1 h 220"/>
                      <a:gd name="T2" fmla="*/ 1 w 220"/>
                      <a:gd name="T3" fmla="*/ 112 h 220"/>
                      <a:gd name="T4" fmla="*/ 112 w 220"/>
                      <a:gd name="T5" fmla="*/ 219 h 220"/>
                      <a:gd name="T6" fmla="*/ 219 w 220"/>
                      <a:gd name="T7" fmla="*/ 108 h 220"/>
                      <a:gd name="T8" fmla="*/ 108 w 220"/>
                      <a:gd name="T9" fmla="*/ 1 h 220"/>
                      <a:gd name="T10" fmla="*/ 112 w 220"/>
                      <a:gd name="T11" fmla="*/ 191 h 220"/>
                      <a:gd name="T12" fmla="*/ 29 w 220"/>
                      <a:gd name="T13" fmla="*/ 111 h 220"/>
                      <a:gd name="T14" fmla="*/ 109 w 220"/>
                      <a:gd name="T15" fmla="*/ 29 h 220"/>
                      <a:gd name="T16" fmla="*/ 191 w 220"/>
                      <a:gd name="T17" fmla="*/ 108 h 220"/>
                      <a:gd name="T18" fmla="*/ 112 w 220"/>
                      <a:gd name="T19" fmla="*/ 191 h 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20" h="220">
                        <a:moveTo>
                          <a:pt x="108" y="1"/>
                        </a:moveTo>
                        <a:cubicBezTo>
                          <a:pt x="48" y="2"/>
                          <a:pt x="0" y="52"/>
                          <a:pt x="1" y="112"/>
                        </a:cubicBezTo>
                        <a:cubicBezTo>
                          <a:pt x="2" y="172"/>
                          <a:pt x="52" y="220"/>
                          <a:pt x="112" y="219"/>
                        </a:cubicBezTo>
                        <a:cubicBezTo>
                          <a:pt x="172" y="218"/>
                          <a:pt x="220" y="168"/>
                          <a:pt x="219" y="108"/>
                        </a:cubicBezTo>
                        <a:cubicBezTo>
                          <a:pt x="218" y="48"/>
                          <a:pt x="168" y="0"/>
                          <a:pt x="108" y="1"/>
                        </a:cubicBezTo>
                        <a:close/>
                        <a:moveTo>
                          <a:pt x="112" y="191"/>
                        </a:moveTo>
                        <a:cubicBezTo>
                          <a:pt x="67" y="192"/>
                          <a:pt x="30" y="156"/>
                          <a:pt x="29" y="111"/>
                        </a:cubicBezTo>
                        <a:cubicBezTo>
                          <a:pt x="28" y="66"/>
                          <a:pt x="64" y="29"/>
                          <a:pt x="109" y="29"/>
                        </a:cubicBezTo>
                        <a:cubicBezTo>
                          <a:pt x="153" y="28"/>
                          <a:pt x="190" y="63"/>
                          <a:pt x="191" y="108"/>
                        </a:cubicBezTo>
                        <a:cubicBezTo>
                          <a:pt x="192" y="153"/>
                          <a:pt x="156" y="190"/>
                          <a:pt x="112" y="191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Freeform 50">
                    <a:extLst>
                      <a:ext uri="{FF2B5EF4-FFF2-40B4-BE49-F238E27FC236}">
                        <a16:creationId xmlns:a16="http://schemas.microsoft.com/office/drawing/2014/main" id="{FCB90F9C-8B7C-1008-2188-86163C2C62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51837" y="1630363"/>
                    <a:ext cx="374650" cy="373062"/>
                  </a:xfrm>
                  <a:custGeom>
                    <a:avLst/>
                    <a:gdLst>
                      <a:gd name="T0" fmla="*/ 175 w 236"/>
                      <a:gd name="T1" fmla="*/ 73 h 235"/>
                      <a:gd name="T2" fmla="*/ 12 w 236"/>
                      <a:gd name="T3" fmla="*/ 235 h 235"/>
                      <a:gd name="T4" fmla="*/ 0 w 236"/>
                      <a:gd name="T5" fmla="*/ 223 h 235"/>
                      <a:gd name="T6" fmla="*/ 163 w 236"/>
                      <a:gd name="T7" fmla="*/ 61 h 235"/>
                      <a:gd name="T8" fmla="*/ 114 w 236"/>
                      <a:gd name="T9" fmla="*/ 11 h 235"/>
                      <a:gd name="T10" fmla="*/ 124 w 236"/>
                      <a:gd name="T11" fmla="*/ 0 h 235"/>
                      <a:gd name="T12" fmla="*/ 236 w 236"/>
                      <a:gd name="T13" fmla="*/ 111 h 235"/>
                      <a:gd name="T14" fmla="*/ 224 w 236"/>
                      <a:gd name="T15" fmla="*/ 123 h 235"/>
                      <a:gd name="T16" fmla="*/ 175 w 236"/>
                      <a:gd name="T17" fmla="*/ 73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6" h="235">
                        <a:moveTo>
                          <a:pt x="175" y="73"/>
                        </a:moveTo>
                        <a:lnTo>
                          <a:pt x="12" y="235"/>
                        </a:lnTo>
                        <a:lnTo>
                          <a:pt x="0" y="223"/>
                        </a:lnTo>
                        <a:lnTo>
                          <a:pt x="163" y="61"/>
                        </a:lnTo>
                        <a:lnTo>
                          <a:pt x="114" y="11"/>
                        </a:lnTo>
                        <a:lnTo>
                          <a:pt x="124" y="0"/>
                        </a:lnTo>
                        <a:lnTo>
                          <a:pt x="236" y="111"/>
                        </a:lnTo>
                        <a:lnTo>
                          <a:pt x="224" y="123"/>
                        </a:lnTo>
                        <a:lnTo>
                          <a:pt x="175" y="7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Freeform 51">
                    <a:extLst>
                      <a:ext uri="{FF2B5EF4-FFF2-40B4-BE49-F238E27FC236}">
                        <a16:creationId xmlns:a16="http://schemas.microsoft.com/office/drawing/2014/main" id="{9C895E36-6D66-FF0C-9B37-0DA7795F40A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429625" y="1889125"/>
                    <a:ext cx="396875" cy="395287"/>
                  </a:xfrm>
                  <a:custGeom>
                    <a:avLst/>
                    <a:gdLst>
                      <a:gd name="T0" fmla="*/ 99 w 194"/>
                      <a:gd name="T1" fmla="*/ 184 h 194"/>
                      <a:gd name="T2" fmla="*/ 125 w 194"/>
                      <a:gd name="T3" fmla="*/ 126 h 194"/>
                      <a:gd name="T4" fmla="*/ 67 w 194"/>
                      <a:gd name="T5" fmla="*/ 68 h 194"/>
                      <a:gd name="T6" fmla="*/ 10 w 194"/>
                      <a:gd name="T7" fmla="*/ 94 h 194"/>
                      <a:gd name="T8" fmla="*/ 0 w 194"/>
                      <a:gd name="T9" fmla="*/ 84 h 194"/>
                      <a:gd name="T10" fmla="*/ 185 w 194"/>
                      <a:gd name="T11" fmla="*/ 0 h 194"/>
                      <a:gd name="T12" fmla="*/ 194 w 194"/>
                      <a:gd name="T13" fmla="*/ 9 h 194"/>
                      <a:gd name="T14" fmla="*/ 109 w 194"/>
                      <a:gd name="T15" fmla="*/ 194 h 194"/>
                      <a:gd name="T16" fmla="*/ 99 w 194"/>
                      <a:gd name="T17" fmla="*/ 184 h 194"/>
                      <a:gd name="T18" fmla="*/ 170 w 194"/>
                      <a:gd name="T19" fmla="*/ 30 h 194"/>
                      <a:gd name="T20" fmla="*/ 174 w 194"/>
                      <a:gd name="T21" fmla="*/ 22 h 194"/>
                      <a:gd name="T22" fmla="*/ 177 w 194"/>
                      <a:gd name="T23" fmla="*/ 16 h 194"/>
                      <a:gd name="T24" fmla="*/ 177 w 194"/>
                      <a:gd name="T25" fmla="*/ 16 h 194"/>
                      <a:gd name="T26" fmla="*/ 164 w 194"/>
                      <a:gd name="T27" fmla="*/ 23 h 194"/>
                      <a:gd name="T28" fmla="*/ 79 w 194"/>
                      <a:gd name="T29" fmla="*/ 63 h 194"/>
                      <a:gd name="T30" fmla="*/ 131 w 194"/>
                      <a:gd name="T31" fmla="*/ 115 h 194"/>
                      <a:gd name="T32" fmla="*/ 170 w 194"/>
                      <a:gd name="T33" fmla="*/ 30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94" h="194">
                        <a:moveTo>
                          <a:pt x="99" y="184"/>
                        </a:moveTo>
                        <a:cubicBezTo>
                          <a:pt x="125" y="126"/>
                          <a:pt x="125" y="126"/>
                          <a:pt x="125" y="126"/>
                        </a:cubicBezTo>
                        <a:cubicBezTo>
                          <a:pt x="67" y="68"/>
                          <a:pt x="67" y="68"/>
                          <a:pt x="67" y="68"/>
                        </a:cubicBezTo>
                        <a:cubicBezTo>
                          <a:pt x="10" y="94"/>
                          <a:pt x="10" y="94"/>
                          <a:pt x="10" y="94"/>
                        </a:cubicBezTo>
                        <a:cubicBezTo>
                          <a:pt x="0" y="84"/>
                          <a:pt x="0" y="84"/>
                          <a:pt x="0" y="84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cubicBezTo>
                          <a:pt x="194" y="9"/>
                          <a:pt x="194" y="9"/>
                          <a:pt x="194" y="9"/>
                        </a:cubicBezTo>
                        <a:cubicBezTo>
                          <a:pt x="109" y="194"/>
                          <a:pt x="109" y="194"/>
                          <a:pt x="109" y="194"/>
                        </a:cubicBezTo>
                        <a:lnTo>
                          <a:pt x="99" y="184"/>
                        </a:lnTo>
                        <a:close/>
                        <a:moveTo>
                          <a:pt x="170" y="30"/>
                        </a:moveTo>
                        <a:cubicBezTo>
                          <a:pt x="171" y="27"/>
                          <a:pt x="173" y="25"/>
                          <a:pt x="174" y="22"/>
                        </a:cubicBezTo>
                        <a:cubicBezTo>
                          <a:pt x="175" y="20"/>
                          <a:pt x="176" y="18"/>
                          <a:pt x="177" y="16"/>
                        </a:cubicBezTo>
                        <a:cubicBezTo>
                          <a:pt x="177" y="16"/>
                          <a:pt x="177" y="16"/>
                          <a:pt x="177" y="16"/>
                        </a:cubicBezTo>
                        <a:cubicBezTo>
                          <a:pt x="172" y="19"/>
                          <a:pt x="167" y="21"/>
                          <a:pt x="164" y="23"/>
                        </a:cubicBezTo>
                        <a:cubicBezTo>
                          <a:pt x="79" y="63"/>
                          <a:pt x="79" y="63"/>
                          <a:pt x="79" y="63"/>
                        </a:cubicBezTo>
                        <a:cubicBezTo>
                          <a:pt x="131" y="115"/>
                          <a:pt x="131" y="115"/>
                          <a:pt x="131" y="115"/>
                        </a:cubicBezTo>
                        <a:lnTo>
                          <a:pt x="170" y="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Freeform 52">
                    <a:extLst>
                      <a:ext uri="{FF2B5EF4-FFF2-40B4-BE49-F238E27FC236}">
                        <a16:creationId xmlns:a16="http://schemas.microsoft.com/office/drawing/2014/main" id="{F5A0C9FB-C954-F8D2-6B41-9A375BB6D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742362" y="2105025"/>
                    <a:ext cx="406400" cy="396875"/>
                  </a:xfrm>
                  <a:custGeom>
                    <a:avLst/>
                    <a:gdLst>
                      <a:gd name="T0" fmla="*/ 82 w 199"/>
                      <a:gd name="T1" fmla="*/ 195 h 195"/>
                      <a:gd name="T2" fmla="*/ 27 w 199"/>
                      <a:gd name="T3" fmla="*/ 164 h 195"/>
                      <a:gd name="T4" fmla="*/ 1 w 199"/>
                      <a:gd name="T5" fmla="*/ 101 h 195"/>
                      <a:gd name="T6" fmla="*/ 34 w 199"/>
                      <a:gd name="T7" fmla="*/ 35 h 195"/>
                      <a:gd name="T8" fmla="*/ 103 w 199"/>
                      <a:gd name="T9" fmla="*/ 2 h 195"/>
                      <a:gd name="T10" fmla="*/ 172 w 199"/>
                      <a:gd name="T11" fmla="*/ 30 h 195"/>
                      <a:gd name="T12" fmla="*/ 199 w 199"/>
                      <a:gd name="T13" fmla="*/ 72 h 195"/>
                      <a:gd name="T14" fmla="*/ 189 w 199"/>
                      <a:gd name="T15" fmla="*/ 82 h 195"/>
                      <a:gd name="T16" fmla="*/ 162 w 199"/>
                      <a:gd name="T17" fmla="*/ 38 h 195"/>
                      <a:gd name="T18" fmla="*/ 104 w 199"/>
                      <a:gd name="T19" fmla="*/ 14 h 195"/>
                      <a:gd name="T20" fmla="*/ 44 w 199"/>
                      <a:gd name="T21" fmla="*/ 43 h 195"/>
                      <a:gd name="T22" fmla="*/ 14 w 199"/>
                      <a:gd name="T23" fmla="*/ 102 h 195"/>
                      <a:gd name="T24" fmla="*/ 37 w 199"/>
                      <a:gd name="T25" fmla="*/ 157 h 195"/>
                      <a:gd name="T26" fmla="*/ 77 w 199"/>
                      <a:gd name="T27" fmla="*/ 181 h 195"/>
                      <a:gd name="T28" fmla="*/ 122 w 199"/>
                      <a:gd name="T29" fmla="*/ 137 h 195"/>
                      <a:gd name="T30" fmla="*/ 90 w 199"/>
                      <a:gd name="T31" fmla="*/ 105 h 195"/>
                      <a:gd name="T32" fmla="*/ 98 w 199"/>
                      <a:gd name="T33" fmla="*/ 96 h 195"/>
                      <a:gd name="T34" fmla="*/ 139 w 199"/>
                      <a:gd name="T35" fmla="*/ 137 h 195"/>
                      <a:gd name="T36" fmla="*/ 82 w 199"/>
                      <a:gd name="T37" fmla="*/ 195 h 1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99" h="195">
                        <a:moveTo>
                          <a:pt x="82" y="195"/>
                        </a:moveTo>
                        <a:cubicBezTo>
                          <a:pt x="60" y="189"/>
                          <a:pt x="42" y="178"/>
                          <a:pt x="27" y="164"/>
                        </a:cubicBezTo>
                        <a:cubicBezTo>
                          <a:pt x="9" y="145"/>
                          <a:pt x="0" y="124"/>
                          <a:pt x="1" y="101"/>
                        </a:cubicBezTo>
                        <a:cubicBezTo>
                          <a:pt x="3" y="77"/>
                          <a:pt x="13" y="55"/>
                          <a:pt x="34" y="35"/>
                        </a:cubicBezTo>
                        <a:cubicBezTo>
                          <a:pt x="54" y="14"/>
                          <a:pt x="77" y="3"/>
                          <a:pt x="103" y="2"/>
                        </a:cubicBezTo>
                        <a:cubicBezTo>
                          <a:pt x="129" y="0"/>
                          <a:pt x="152" y="10"/>
                          <a:pt x="172" y="30"/>
                        </a:cubicBezTo>
                        <a:cubicBezTo>
                          <a:pt x="184" y="42"/>
                          <a:pt x="193" y="56"/>
                          <a:pt x="199" y="72"/>
                        </a:cubicBezTo>
                        <a:cubicBezTo>
                          <a:pt x="189" y="82"/>
                          <a:pt x="189" y="82"/>
                          <a:pt x="189" y="82"/>
                        </a:cubicBezTo>
                        <a:cubicBezTo>
                          <a:pt x="183" y="64"/>
                          <a:pt x="174" y="49"/>
                          <a:pt x="162" y="38"/>
                        </a:cubicBezTo>
                        <a:cubicBezTo>
                          <a:pt x="146" y="21"/>
                          <a:pt x="126" y="13"/>
                          <a:pt x="104" y="14"/>
                        </a:cubicBezTo>
                        <a:cubicBezTo>
                          <a:pt x="82" y="15"/>
                          <a:pt x="62" y="25"/>
                          <a:pt x="44" y="43"/>
                        </a:cubicBezTo>
                        <a:cubicBezTo>
                          <a:pt x="26" y="62"/>
                          <a:pt x="16" y="81"/>
                          <a:pt x="14" y="102"/>
                        </a:cubicBezTo>
                        <a:cubicBezTo>
                          <a:pt x="13" y="122"/>
                          <a:pt x="21" y="140"/>
                          <a:pt x="37" y="157"/>
                        </a:cubicBezTo>
                        <a:cubicBezTo>
                          <a:pt x="50" y="169"/>
                          <a:pt x="63" y="177"/>
                          <a:pt x="77" y="181"/>
                        </a:cubicBezTo>
                        <a:cubicBezTo>
                          <a:pt x="122" y="137"/>
                          <a:pt x="122" y="137"/>
                          <a:pt x="122" y="137"/>
                        </a:cubicBezTo>
                        <a:cubicBezTo>
                          <a:pt x="90" y="105"/>
                          <a:pt x="90" y="105"/>
                          <a:pt x="90" y="105"/>
                        </a:cubicBezTo>
                        <a:cubicBezTo>
                          <a:pt x="98" y="96"/>
                          <a:pt x="98" y="96"/>
                          <a:pt x="98" y="96"/>
                        </a:cubicBezTo>
                        <a:cubicBezTo>
                          <a:pt x="139" y="137"/>
                          <a:pt x="139" y="137"/>
                          <a:pt x="139" y="137"/>
                        </a:cubicBezTo>
                        <a:lnTo>
                          <a:pt x="82" y="19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 53">
                    <a:extLst>
                      <a:ext uri="{FF2B5EF4-FFF2-40B4-BE49-F238E27FC236}">
                        <a16:creationId xmlns:a16="http://schemas.microsoft.com/office/drawing/2014/main" id="{0AFABE25-2F39-07D2-EEE6-847960A7B6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955087" y="2339975"/>
                    <a:ext cx="393700" cy="346075"/>
                  </a:xfrm>
                  <a:custGeom>
                    <a:avLst/>
                    <a:gdLst>
                      <a:gd name="T0" fmla="*/ 0 w 193"/>
                      <a:gd name="T1" fmla="*/ 111 h 170"/>
                      <a:gd name="T2" fmla="*/ 11 w 193"/>
                      <a:gd name="T3" fmla="*/ 101 h 170"/>
                      <a:gd name="T4" fmla="*/ 31 w 193"/>
                      <a:gd name="T5" fmla="*/ 139 h 170"/>
                      <a:gd name="T6" fmla="*/ 61 w 193"/>
                      <a:gd name="T7" fmla="*/ 157 h 170"/>
                      <a:gd name="T8" fmla="*/ 88 w 193"/>
                      <a:gd name="T9" fmla="*/ 147 h 170"/>
                      <a:gd name="T10" fmla="*/ 99 w 193"/>
                      <a:gd name="T11" fmla="*/ 125 h 170"/>
                      <a:gd name="T12" fmla="*/ 92 w 193"/>
                      <a:gd name="T13" fmla="*/ 84 h 170"/>
                      <a:gd name="T14" fmla="*/ 86 w 193"/>
                      <a:gd name="T15" fmla="*/ 38 h 170"/>
                      <a:gd name="T16" fmla="*/ 99 w 193"/>
                      <a:gd name="T17" fmla="*/ 14 h 170"/>
                      <a:gd name="T18" fmla="*/ 134 w 193"/>
                      <a:gd name="T19" fmla="*/ 1 h 170"/>
                      <a:gd name="T20" fmla="*/ 174 w 193"/>
                      <a:gd name="T21" fmla="*/ 21 h 170"/>
                      <a:gd name="T22" fmla="*/ 193 w 193"/>
                      <a:gd name="T23" fmla="*/ 49 h 170"/>
                      <a:gd name="T24" fmla="*/ 184 w 193"/>
                      <a:gd name="T25" fmla="*/ 59 h 170"/>
                      <a:gd name="T26" fmla="*/ 164 w 193"/>
                      <a:gd name="T27" fmla="*/ 28 h 170"/>
                      <a:gd name="T28" fmla="*/ 135 w 193"/>
                      <a:gd name="T29" fmla="*/ 13 h 170"/>
                      <a:gd name="T30" fmla="*/ 110 w 193"/>
                      <a:gd name="T31" fmla="*/ 23 h 170"/>
                      <a:gd name="T32" fmla="*/ 99 w 193"/>
                      <a:gd name="T33" fmla="*/ 45 h 170"/>
                      <a:gd name="T34" fmla="*/ 106 w 193"/>
                      <a:gd name="T35" fmla="*/ 85 h 170"/>
                      <a:gd name="T36" fmla="*/ 112 w 193"/>
                      <a:gd name="T37" fmla="*/ 129 h 170"/>
                      <a:gd name="T38" fmla="*/ 99 w 193"/>
                      <a:gd name="T39" fmla="*/ 155 h 170"/>
                      <a:gd name="T40" fmla="*/ 63 w 193"/>
                      <a:gd name="T41" fmla="*/ 169 h 170"/>
                      <a:gd name="T42" fmla="*/ 23 w 193"/>
                      <a:gd name="T43" fmla="*/ 148 h 170"/>
                      <a:gd name="T44" fmla="*/ 9 w 193"/>
                      <a:gd name="T45" fmla="*/ 130 h 170"/>
                      <a:gd name="T46" fmla="*/ 0 w 193"/>
                      <a:gd name="T47" fmla="*/ 111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93" h="170">
                        <a:moveTo>
                          <a:pt x="0" y="111"/>
                        </a:moveTo>
                        <a:cubicBezTo>
                          <a:pt x="11" y="101"/>
                          <a:pt x="11" y="101"/>
                          <a:pt x="11" y="101"/>
                        </a:cubicBezTo>
                        <a:cubicBezTo>
                          <a:pt x="14" y="117"/>
                          <a:pt x="21" y="129"/>
                          <a:pt x="31" y="139"/>
                        </a:cubicBezTo>
                        <a:cubicBezTo>
                          <a:pt x="41" y="150"/>
                          <a:pt x="51" y="156"/>
                          <a:pt x="61" y="157"/>
                        </a:cubicBezTo>
                        <a:cubicBezTo>
                          <a:pt x="71" y="158"/>
                          <a:pt x="80" y="154"/>
                          <a:pt x="88" y="147"/>
                        </a:cubicBezTo>
                        <a:cubicBezTo>
                          <a:pt x="94" y="140"/>
                          <a:pt x="98" y="132"/>
                          <a:pt x="99" y="125"/>
                        </a:cubicBezTo>
                        <a:cubicBezTo>
                          <a:pt x="99" y="117"/>
                          <a:pt x="97" y="103"/>
                          <a:pt x="92" y="84"/>
                        </a:cubicBezTo>
                        <a:cubicBezTo>
                          <a:pt x="86" y="63"/>
                          <a:pt x="84" y="47"/>
                          <a:pt x="86" y="38"/>
                        </a:cubicBezTo>
                        <a:cubicBezTo>
                          <a:pt x="87" y="29"/>
                          <a:pt x="92" y="21"/>
                          <a:pt x="99" y="14"/>
                        </a:cubicBezTo>
                        <a:cubicBezTo>
                          <a:pt x="108" y="5"/>
                          <a:pt x="120" y="0"/>
                          <a:pt x="134" y="1"/>
                        </a:cubicBezTo>
                        <a:cubicBezTo>
                          <a:pt x="148" y="2"/>
                          <a:pt x="161" y="9"/>
                          <a:pt x="174" y="21"/>
                        </a:cubicBezTo>
                        <a:cubicBezTo>
                          <a:pt x="182" y="29"/>
                          <a:pt x="188" y="38"/>
                          <a:pt x="193" y="49"/>
                        </a:cubicBezTo>
                        <a:cubicBezTo>
                          <a:pt x="184" y="59"/>
                          <a:pt x="184" y="59"/>
                          <a:pt x="184" y="59"/>
                        </a:cubicBezTo>
                        <a:cubicBezTo>
                          <a:pt x="179" y="47"/>
                          <a:pt x="173" y="37"/>
                          <a:pt x="164" y="28"/>
                        </a:cubicBezTo>
                        <a:cubicBezTo>
                          <a:pt x="155" y="19"/>
                          <a:pt x="145" y="14"/>
                          <a:pt x="135" y="13"/>
                        </a:cubicBezTo>
                        <a:cubicBezTo>
                          <a:pt x="125" y="13"/>
                          <a:pt x="117" y="16"/>
                          <a:pt x="110" y="23"/>
                        </a:cubicBezTo>
                        <a:cubicBezTo>
                          <a:pt x="103" y="30"/>
                          <a:pt x="99" y="37"/>
                          <a:pt x="99" y="45"/>
                        </a:cubicBezTo>
                        <a:cubicBezTo>
                          <a:pt x="98" y="53"/>
                          <a:pt x="100" y="66"/>
                          <a:pt x="106" y="85"/>
                        </a:cubicBezTo>
                        <a:cubicBezTo>
                          <a:pt x="111" y="105"/>
                          <a:pt x="113" y="120"/>
                          <a:pt x="112" y="129"/>
                        </a:cubicBezTo>
                        <a:cubicBezTo>
                          <a:pt x="110" y="139"/>
                          <a:pt x="106" y="147"/>
                          <a:pt x="99" y="155"/>
                        </a:cubicBezTo>
                        <a:cubicBezTo>
                          <a:pt x="88" y="165"/>
                          <a:pt x="76" y="170"/>
                          <a:pt x="63" y="169"/>
                        </a:cubicBezTo>
                        <a:cubicBezTo>
                          <a:pt x="49" y="168"/>
                          <a:pt x="36" y="161"/>
                          <a:pt x="23" y="148"/>
                        </a:cubicBezTo>
                        <a:cubicBezTo>
                          <a:pt x="18" y="144"/>
                          <a:pt x="13" y="138"/>
                          <a:pt x="9" y="130"/>
                        </a:cubicBezTo>
                        <a:cubicBezTo>
                          <a:pt x="4" y="123"/>
                          <a:pt x="1" y="116"/>
                          <a:pt x="0" y="1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Freeform 32">
                    <a:extLst>
                      <a:ext uri="{FF2B5EF4-FFF2-40B4-BE49-F238E27FC236}">
                        <a16:creationId xmlns:a16="http://schemas.microsoft.com/office/drawing/2014/main" id="{437CE6B6-4215-0797-1A43-A5A7892DC7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12449" y="2462704"/>
                    <a:ext cx="50800" cy="58737"/>
                  </a:xfrm>
                  <a:custGeom>
                    <a:avLst/>
                    <a:gdLst>
                      <a:gd name="T0" fmla="*/ 24 w 25"/>
                      <a:gd name="T1" fmla="*/ 0 h 29"/>
                      <a:gd name="T2" fmla="*/ 24 w 25"/>
                      <a:gd name="T3" fmla="*/ 22 h 29"/>
                      <a:gd name="T4" fmla="*/ 16 w 25"/>
                      <a:gd name="T5" fmla="*/ 29 h 29"/>
                      <a:gd name="T6" fmla="*/ 5 w 25"/>
                      <a:gd name="T7" fmla="*/ 28 h 29"/>
                      <a:gd name="T8" fmla="*/ 3 w 25"/>
                      <a:gd name="T9" fmla="*/ 23 h 29"/>
                      <a:gd name="T10" fmla="*/ 25 w 25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9">
                        <a:moveTo>
                          <a:pt x="24" y="0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6"/>
                          <a:pt x="3" y="23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32">
                    <a:extLst>
                      <a:ext uri="{FF2B5EF4-FFF2-40B4-BE49-F238E27FC236}">
                        <a16:creationId xmlns:a16="http://schemas.microsoft.com/office/drawing/2014/main" id="{DA0CC48B-3272-2C0D-B08D-8B3AE28DC4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61637" y="2411907"/>
                    <a:ext cx="50800" cy="58737"/>
                  </a:xfrm>
                  <a:custGeom>
                    <a:avLst/>
                    <a:gdLst>
                      <a:gd name="T0" fmla="*/ 24 w 25"/>
                      <a:gd name="T1" fmla="*/ 0 h 29"/>
                      <a:gd name="T2" fmla="*/ 24 w 25"/>
                      <a:gd name="T3" fmla="*/ 22 h 29"/>
                      <a:gd name="T4" fmla="*/ 16 w 25"/>
                      <a:gd name="T5" fmla="*/ 29 h 29"/>
                      <a:gd name="T6" fmla="*/ 5 w 25"/>
                      <a:gd name="T7" fmla="*/ 28 h 29"/>
                      <a:gd name="T8" fmla="*/ 3 w 25"/>
                      <a:gd name="T9" fmla="*/ 23 h 29"/>
                      <a:gd name="T10" fmla="*/ 25 w 25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9">
                        <a:moveTo>
                          <a:pt x="24" y="0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6"/>
                          <a:pt x="3" y="23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Freeform 32">
                    <a:extLst>
                      <a:ext uri="{FF2B5EF4-FFF2-40B4-BE49-F238E27FC236}">
                        <a16:creationId xmlns:a16="http://schemas.microsoft.com/office/drawing/2014/main" id="{4D35F678-E6DF-7BA9-F602-1A5F1EDFB8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07675" y="2360508"/>
                    <a:ext cx="50800" cy="58737"/>
                  </a:xfrm>
                  <a:custGeom>
                    <a:avLst/>
                    <a:gdLst>
                      <a:gd name="T0" fmla="*/ 24 w 25"/>
                      <a:gd name="T1" fmla="*/ 0 h 29"/>
                      <a:gd name="T2" fmla="*/ 24 w 25"/>
                      <a:gd name="T3" fmla="*/ 22 h 29"/>
                      <a:gd name="T4" fmla="*/ 16 w 25"/>
                      <a:gd name="T5" fmla="*/ 29 h 29"/>
                      <a:gd name="T6" fmla="*/ 5 w 25"/>
                      <a:gd name="T7" fmla="*/ 28 h 29"/>
                      <a:gd name="T8" fmla="*/ 3 w 25"/>
                      <a:gd name="T9" fmla="*/ 23 h 29"/>
                      <a:gd name="T10" fmla="*/ 25 w 25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9">
                        <a:moveTo>
                          <a:pt x="24" y="0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6"/>
                          <a:pt x="3" y="23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Freeform 32">
                    <a:extLst>
                      <a:ext uri="{FF2B5EF4-FFF2-40B4-BE49-F238E27FC236}">
                        <a16:creationId xmlns:a16="http://schemas.microsoft.com/office/drawing/2014/main" id="{E0F22F77-CF15-8D26-8430-FBC86FF51A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55926" y="2310606"/>
                    <a:ext cx="50800" cy="58737"/>
                  </a:xfrm>
                  <a:custGeom>
                    <a:avLst/>
                    <a:gdLst>
                      <a:gd name="T0" fmla="*/ 24 w 25"/>
                      <a:gd name="T1" fmla="*/ 0 h 29"/>
                      <a:gd name="T2" fmla="*/ 24 w 25"/>
                      <a:gd name="T3" fmla="*/ 22 h 29"/>
                      <a:gd name="T4" fmla="*/ 16 w 25"/>
                      <a:gd name="T5" fmla="*/ 29 h 29"/>
                      <a:gd name="T6" fmla="*/ 5 w 25"/>
                      <a:gd name="T7" fmla="*/ 28 h 29"/>
                      <a:gd name="T8" fmla="*/ 3 w 25"/>
                      <a:gd name="T9" fmla="*/ 23 h 29"/>
                      <a:gd name="T10" fmla="*/ 25 w 25"/>
                      <a:gd name="T11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9">
                        <a:moveTo>
                          <a:pt x="24" y="0"/>
                        </a:moveTo>
                        <a:cubicBezTo>
                          <a:pt x="24" y="22"/>
                          <a:pt x="24" y="22"/>
                          <a:pt x="24" y="22"/>
                        </a:cubicBezTo>
                        <a:cubicBezTo>
                          <a:pt x="24" y="26"/>
                          <a:pt x="20" y="29"/>
                          <a:pt x="16" y="29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1" y="28"/>
                          <a:pt x="0" y="26"/>
                          <a:pt x="3" y="23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</a:path>
                    </a:pathLst>
                  </a:custGeom>
                  <a:solidFill>
                    <a:schemeClr val="accent5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709D40D0-2012-8813-E307-105E44894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1196" y="3879050"/>
                  <a:ext cx="1044116" cy="104411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18331C2-B667-EBEB-2A03-DFE529738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7900" y="3782494"/>
                  <a:ext cx="1237228" cy="123722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EE978-A0D4-CF91-5CF3-C6C5DE74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501106-F245-34DE-D5EC-E09D39ACE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331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633" y="55881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Applying</a:t>
            </a:r>
            <a:r>
              <a:rPr lang="hu-HU" b="1" dirty="0"/>
              <a:t> </a:t>
            </a:r>
            <a:r>
              <a:rPr lang="hu-HU" b="1" dirty="0" err="1"/>
              <a:t>tags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674" y="1278072"/>
            <a:ext cx="11599101" cy="5298092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i="1" dirty="0"/>
              <a:t>Tags</a:t>
            </a:r>
            <a:r>
              <a:rPr lang="en-US" dirty="0"/>
              <a:t> help you manage costs associated with the different groups of Azure products and resources. You can apply tags to groups of Azure resources to organize billing data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8741F3B-F101-4AD8-AB59-1D3787FA0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59" y="2450819"/>
            <a:ext cx="9003174" cy="38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0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Other</a:t>
            </a:r>
            <a:r>
              <a:rPr lang="hu-HU" b="1" dirty="0"/>
              <a:t> </a:t>
            </a:r>
            <a:r>
              <a:rPr lang="hu-HU" b="1" dirty="0" err="1"/>
              <a:t>recommendations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888" y="1621186"/>
            <a:ext cx="11586575" cy="505518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hu-HU" b="1" dirty="0" err="1"/>
              <a:t>Save</a:t>
            </a:r>
            <a:r>
              <a:rPr lang="hu-HU" b="1" dirty="0"/>
              <a:t> </a:t>
            </a:r>
            <a:r>
              <a:rPr lang="hu-HU" b="1" dirty="0" err="1"/>
              <a:t>on</a:t>
            </a:r>
            <a:r>
              <a:rPr lang="hu-HU" b="1" dirty="0"/>
              <a:t> </a:t>
            </a:r>
            <a:r>
              <a:rPr lang="hu-HU" b="1" dirty="0" err="1"/>
              <a:t>licensing</a:t>
            </a:r>
            <a:r>
              <a:rPr lang="hu-HU" b="1" dirty="0"/>
              <a:t> </a:t>
            </a:r>
            <a:r>
              <a:rPr lang="hu-HU" b="1" dirty="0" err="1"/>
              <a:t>costs</a:t>
            </a:r>
            <a:r>
              <a:rPr lang="hu-HU" b="1" dirty="0"/>
              <a:t>, </a:t>
            </a:r>
            <a:r>
              <a:rPr lang="hu-HU" b="1" dirty="0" err="1"/>
              <a:t>some</a:t>
            </a:r>
            <a:r>
              <a:rPr lang="hu-HU" b="1" dirty="0"/>
              <a:t> </a:t>
            </a:r>
            <a:r>
              <a:rPr lang="hu-HU" b="1" dirty="0" err="1"/>
              <a:t>examples</a:t>
            </a:r>
            <a:r>
              <a:rPr lang="hu-HU" b="1" dirty="0"/>
              <a:t>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b="1" dirty="0" err="1"/>
              <a:t>Choose</a:t>
            </a:r>
            <a:r>
              <a:rPr lang="hu-HU" b="1" dirty="0"/>
              <a:t> cost-</a:t>
            </a:r>
            <a:r>
              <a:rPr lang="hu-HU" b="1" dirty="0" err="1"/>
              <a:t>effective</a:t>
            </a:r>
            <a:r>
              <a:rPr lang="hu-HU" b="1" dirty="0"/>
              <a:t> </a:t>
            </a:r>
            <a:r>
              <a:rPr lang="hu-HU" b="1" dirty="0" err="1"/>
              <a:t>operating</a:t>
            </a:r>
            <a:r>
              <a:rPr lang="hu-HU" b="1" dirty="0"/>
              <a:t> </a:t>
            </a:r>
            <a:r>
              <a:rPr lang="hu-HU" b="1" dirty="0" err="1"/>
              <a:t>systems</a:t>
            </a:r>
            <a:r>
              <a:rPr lang="hu-HU" dirty="0"/>
              <a:t>: </a:t>
            </a:r>
            <a:r>
              <a:rPr lang="en-US" dirty="0"/>
              <a:t>Many Azure services provide a choice of running on Windows or Linux</a:t>
            </a:r>
            <a:r>
              <a:rPr lang="hu-HU" dirty="0"/>
              <a:t>. I</a:t>
            </a:r>
            <a:r>
              <a:rPr lang="en-US" dirty="0"/>
              <a:t>t's useful to compare pricing to see whether you can save money</a:t>
            </a:r>
            <a:r>
              <a:rPr lang="hu-HU" dirty="0"/>
              <a:t>.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Use Azure Hybrid Benefit to repurpose software licenses on Azure</a:t>
            </a:r>
            <a:r>
              <a:rPr lang="hu-HU" dirty="0"/>
              <a:t>: </a:t>
            </a:r>
            <a:r>
              <a:rPr lang="en-US" dirty="0"/>
              <a:t>If you've purchased licenses for Windows Server or SQL Server, and your licenses are covered by Software Assurance, you might be able to repurpose those licenses on VMs on Azure</a:t>
            </a:r>
            <a:r>
              <a:rPr lang="hu-HU" dirty="0"/>
              <a:t>. </a:t>
            </a:r>
            <a:r>
              <a:rPr lang="en-US" dirty="0"/>
              <a:t>Some of the details vary between Windows Server or SQL Server</a:t>
            </a:r>
            <a:r>
              <a:rPr lang="hu-HU" dirty="0"/>
              <a:t>. </a:t>
            </a:r>
          </a:p>
          <a:p>
            <a:pPr algn="just">
              <a:lnSpc>
                <a:spcPct val="100000"/>
              </a:lnSpc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41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388A-DA23-47B5-B1B4-5AA1C4F4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Cost management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A2F2C-3B2B-CD97-9FD1-AB33D63EA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38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33157"/>
          </a:xfrm>
        </p:spPr>
        <p:txBody>
          <a:bodyPr>
            <a:noAutofit/>
          </a:bodyPr>
          <a:lstStyle/>
          <a:p>
            <a:r>
              <a:rPr lang="hu-HU" sz="4400" b="1" dirty="0" err="1"/>
              <a:t>Questions</a:t>
            </a:r>
            <a:endParaRPr lang="hu-HU" sz="4400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150" y="1283918"/>
            <a:ext cx="11279687" cy="5392455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3600" b="1" dirty="0"/>
              <a:t>Which feature of Azure would you use to help logically organize resources into a taxonomy?</a:t>
            </a:r>
            <a:endParaRPr lang="hu-HU" sz="3600" b="1" dirty="0"/>
          </a:p>
          <a:p>
            <a:pPr algn="just">
              <a:lnSpc>
                <a:spcPct val="100000"/>
              </a:lnSpc>
            </a:pPr>
            <a:r>
              <a:rPr lang="en-US" sz="3600" b="1" dirty="0"/>
              <a:t>Select the correct option.</a:t>
            </a:r>
            <a:endParaRPr lang="hu-HU" sz="3600" b="1" dirty="0"/>
          </a:p>
          <a:p>
            <a:pPr marL="457200" indent="-457200" algn="just">
              <a:lnSpc>
                <a:spcPct val="100000"/>
              </a:lnSpc>
              <a:buAutoNum type="arabicPeriod"/>
            </a:pPr>
            <a:endParaRPr lang="hu-HU" sz="3600" b="1" dirty="0"/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600" dirty="0"/>
              <a:t>Azure Resource Locks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600" dirty="0"/>
              <a:t>Azure Advisor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600" dirty="0"/>
              <a:t>Azure Policy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600" dirty="0"/>
              <a:t>Azure Tags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807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sz="6000" b="1" dirty="0" err="1"/>
              <a:t>Questions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518" y="1621186"/>
            <a:ext cx="11567786" cy="505518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hu-HU" sz="3500" b="1" dirty="0"/>
              <a:t>2.</a:t>
            </a:r>
            <a:r>
              <a:rPr lang="hu-HU" sz="3500" dirty="0"/>
              <a:t> </a:t>
            </a:r>
            <a:r>
              <a:rPr lang="en-US" sz="3500" b="1" dirty="0"/>
              <a:t>What’s the best method to estimate the cost of migrating to the cloud while incurring minimal costs</a:t>
            </a:r>
            <a:r>
              <a:rPr lang="hu-HU" sz="3500" b="1" dirty="0"/>
              <a:t>?</a:t>
            </a:r>
          </a:p>
          <a:p>
            <a:pPr algn="just">
              <a:lnSpc>
                <a:spcPct val="100000"/>
              </a:lnSpc>
            </a:pPr>
            <a:endParaRPr lang="hu-HU" sz="3500" b="1" dirty="0"/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500" dirty="0"/>
              <a:t>Migrate a small sample to the cloud and track costs over time</a:t>
            </a:r>
            <a:r>
              <a:rPr lang="hu-HU" sz="3500" dirty="0"/>
              <a:t>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endParaRPr lang="hu-HU" sz="3500" dirty="0"/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500" dirty="0"/>
              <a:t>Use the Total Cost of Ownership calculator to estimate expected costs</a:t>
            </a:r>
            <a:r>
              <a:rPr lang="hu-HU" sz="3500" dirty="0"/>
              <a:t>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endParaRPr lang="hu-HU" sz="3500" dirty="0"/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500" dirty="0"/>
              <a:t>Migrate to the cloud, but track usage closely using tags to rapidly understand costs</a:t>
            </a:r>
            <a:r>
              <a:rPr lang="hu-HU" sz="3500" dirty="0"/>
              <a:t>.</a:t>
            </a:r>
          </a:p>
          <a:p>
            <a:pPr algn="just">
              <a:lnSpc>
                <a:spcPct val="100000"/>
              </a:lnSpc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0890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sz="6000" b="1" dirty="0" err="1"/>
              <a:t>Questions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518" y="1621186"/>
            <a:ext cx="11567786" cy="5055187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00000"/>
              </a:lnSpc>
            </a:pPr>
            <a:r>
              <a:rPr lang="hu-HU" sz="3500" b="1" dirty="0"/>
              <a:t>3.</a:t>
            </a:r>
            <a:r>
              <a:rPr lang="hu-HU" sz="3500" dirty="0"/>
              <a:t> </a:t>
            </a:r>
            <a:r>
              <a:rPr lang="en-US" sz="3500" b="1" dirty="0"/>
              <a:t>The Azure pricing calculator provides:</a:t>
            </a:r>
          </a:p>
          <a:p>
            <a:pPr algn="just">
              <a:lnSpc>
                <a:spcPct val="100000"/>
              </a:lnSpc>
            </a:pPr>
            <a:r>
              <a:rPr lang="en-US" sz="3500" b="1" dirty="0"/>
              <a:t>Select the correct option.</a:t>
            </a:r>
            <a:endParaRPr lang="hu-HU" sz="3500" b="1" dirty="0"/>
          </a:p>
          <a:p>
            <a:pPr algn="just">
              <a:lnSpc>
                <a:spcPct val="100000"/>
              </a:lnSpc>
            </a:pPr>
            <a:endParaRPr lang="hu-HU" sz="3500" b="1" dirty="0"/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500" dirty="0"/>
              <a:t>A bill for the selected configurations of products and services used in the past month.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500" dirty="0"/>
              <a:t>A means to save money by committing to selected configurations of products and services over one or</a:t>
            </a:r>
            <a:r>
              <a:rPr lang="hu-HU" sz="3500" dirty="0"/>
              <a:t> </a:t>
            </a:r>
            <a:r>
              <a:rPr lang="en-US" sz="3500" dirty="0"/>
              <a:t>three years.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500" dirty="0"/>
              <a:t>An estimate of the costs associated with selected configurations of products and services</a:t>
            </a:r>
            <a:r>
              <a:rPr lang="hu-HU" sz="3500" dirty="0"/>
              <a:t>.</a:t>
            </a:r>
            <a:r>
              <a:rPr lang="en-US" sz="3500" dirty="0"/>
              <a:t>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lphaUcPeriod"/>
            </a:pPr>
            <a:r>
              <a:rPr lang="en-US" sz="3500" dirty="0"/>
              <a:t>A tool to compare on-premises costs to Azure products and services.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714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87BC37-A56B-E157-994B-BAAAD587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Factors affecting costs (part 1)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C43B1D-521C-8553-1E79-53FD78B76C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These are some of the factors affecting costs: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294AD897-5B1C-F6CC-068D-414B7B519839}"/>
              </a:ext>
            </a:extLst>
          </p:cNvPr>
          <p:cNvGraphicFramePr>
            <a:graphicFrameLocks noGrp="1"/>
          </p:cNvGraphicFramePr>
          <p:nvPr/>
        </p:nvGraphicFramePr>
        <p:xfrm>
          <a:off x="584199" y="1935878"/>
          <a:ext cx="11011602" cy="2334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34">
                  <a:extLst>
                    <a:ext uri="{9D8B030D-6E8A-4147-A177-3AD203B41FA5}">
                      <a16:colId xmlns:a16="http://schemas.microsoft.com/office/drawing/2014/main" val="2907392104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1523195328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4047505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IE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1) Resource type</a:t>
                      </a:r>
                      <a:endParaRPr lang="en-US" sz="2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2) Consumption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3) Maintenance</a:t>
                      </a:r>
                      <a:endParaRPr lang="en-US" sz="2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612243"/>
                  </a:ext>
                </a:extLst>
              </a:tr>
              <a:tr h="1877679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Costs are resource-specific, so the usage that a meter tracks and the number of meters associated with </a:t>
                      </a:r>
                      <a:br>
                        <a:rPr lang="en-IE" sz="1800" dirty="0"/>
                      </a:br>
                      <a:r>
                        <a:rPr lang="en-IE" sz="1800" dirty="0"/>
                        <a:t>a resource, depend on the </a:t>
                      </a:r>
                      <a:br>
                        <a:rPr lang="en-IE" sz="1800" dirty="0"/>
                      </a:br>
                      <a:r>
                        <a:rPr lang="en-IE" sz="1800" dirty="0"/>
                        <a:t>resource type.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With a pay-as-you-go model, consumption is one of the biggest drivers of costs.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dirty="0"/>
                        <a:t>Monitoring your Azure footprint and maintaining your environment can help you identify and mitigate costs that aren’t necessary, such as shutting down underused virtual machines.</a:t>
                      </a:r>
                      <a:endParaRPr lang="en-US" sz="1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76724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8DAD863-D161-5645-64F3-E371C72D3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158" y="380736"/>
            <a:ext cx="1592644" cy="102884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D82FC12-E058-D7C3-AB74-36A722F3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51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352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Factors</a:t>
            </a:r>
            <a:r>
              <a:rPr lang="hu-HU" b="1" dirty="0"/>
              <a:t> </a:t>
            </a:r>
            <a:r>
              <a:rPr lang="hu-HU" b="1" dirty="0" err="1"/>
              <a:t>affecting</a:t>
            </a:r>
            <a:r>
              <a:rPr lang="hu-HU" b="1" dirty="0"/>
              <a:t> </a:t>
            </a:r>
            <a:r>
              <a:rPr lang="hu-HU" b="1" dirty="0" err="1"/>
              <a:t>costs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75" y="1126407"/>
            <a:ext cx="10872592" cy="546854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37BE4A-2AA8-4C49-8942-9E905AF44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54" y="1704965"/>
            <a:ext cx="9642896" cy="423863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E683123-07EC-4696-BB4D-8338DB6B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9" y="6583656"/>
            <a:ext cx="4230991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5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352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Factors</a:t>
            </a:r>
            <a:r>
              <a:rPr lang="hu-HU" b="1" dirty="0"/>
              <a:t> </a:t>
            </a:r>
            <a:r>
              <a:rPr lang="hu-HU" b="1" dirty="0" err="1"/>
              <a:t>affecting</a:t>
            </a:r>
            <a:r>
              <a:rPr lang="hu-HU" b="1" dirty="0"/>
              <a:t> </a:t>
            </a:r>
            <a:r>
              <a:rPr lang="hu-HU" b="1" dirty="0" err="1"/>
              <a:t>costs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775" y="1126407"/>
            <a:ext cx="10872592" cy="546854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D51A454-861C-45EE-823D-3FBD56EFD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75428"/>
            <a:ext cx="6107229" cy="5582572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C8A1B8E-89AF-4AE2-9A3D-84B27B108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671" y="6469629"/>
            <a:ext cx="4230991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4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633" y="381557"/>
            <a:ext cx="9144000" cy="1133157"/>
          </a:xfrm>
        </p:spPr>
        <p:txBody>
          <a:bodyPr>
            <a:normAutofit fontScale="90000"/>
          </a:bodyPr>
          <a:lstStyle/>
          <a:p>
            <a:r>
              <a:rPr lang="hu-HU" b="1" dirty="0" err="1"/>
              <a:t>Resize</a:t>
            </a:r>
            <a:r>
              <a:rPr lang="hu-HU" b="1" dirty="0"/>
              <a:t> </a:t>
            </a:r>
            <a:r>
              <a:rPr lang="hu-HU" b="1" dirty="0" err="1"/>
              <a:t>underutilized</a:t>
            </a:r>
            <a:r>
              <a:rPr lang="hu-HU" b="1" dirty="0"/>
              <a:t> </a:t>
            </a:r>
            <a:r>
              <a:rPr lang="hu-HU" b="1" dirty="0" err="1"/>
              <a:t>virtual</a:t>
            </a:r>
            <a:r>
              <a:rPr lang="hu-HU" b="1" dirty="0"/>
              <a:t> </a:t>
            </a:r>
            <a:r>
              <a:rPr lang="hu-HU" b="1" dirty="0" err="1"/>
              <a:t>machines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76" y="1514714"/>
            <a:ext cx="11448789" cy="5298092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 common recommendation that you'll find from Azure Cost Management + Billing and Azure Advisor is to resize or shut down VMs that are underutilized or idle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7A98B5D-5339-46A3-BEDD-0881F4739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03" y="3002560"/>
            <a:ext cx="4064352" cy="317019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1CCDF5B-5148-43DF-8A00-70948960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4" y="6476443"/>
            <a:ext cx="4230991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95DB8E-F991-BFC9-9DA5-6D968095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Factors affecting costs (part 2)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61A423-C5E6-DCE0-B524-D222C9E42B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These are some of the factors affecting costs: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7CA9C8FC-F026-C404-228C-D242819ED547}"/>
              </a:ext>
            </a:extLst>
          </p:cNvPr>
          <p:cNvGraphicFramePr>
            <a:graphicFrameLocks noGrp="1"/>
          </p:cNvGraphicFramePr>
          <p:nvPr/>
        </p:nvGraphicFramePr>
        <p:xfrm>
          <a:off x="584199" y="1935877"/>
          <a:ext cx="11011602" cy="2333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34">
                  <a:extLst>
                    <a:ext uri="{9D8B030D-6E8A-4147-A177-3AD203B41FA5}">
                      <a16:colId xmlns:a16="http://schemas.microsoft.com/office/drawing/2014/main" val="2907392104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1523195328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4047505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IE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4) Geography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5) Network traffic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6) Subscription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612243"/>
                  </a:ext>
                </a:extLst>
              </a:tr>
              <a:tr h="1875914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same resource type can cost different amounts depending on the geographic area, which has an impact on Azure costs.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While some inbound data transfers are free, the cost for outbound data or data between Azure resources is impacted by billing zones.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type and configuration of your subscription can also impact your cost. For example, the free trial lets you explore some Azure resources for free.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76724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AF43D92-BA56-AF7B-3570-5A3ABEB24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158" y="380736"/>
            <a:ext cx="1592644" cy="102884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302C44-497A-941A-9D27-12C50B868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17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3185FF1-75FE-5305-AACF-A9FA1714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Explore Azure Marketplace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540D5B-B974-4A3D-CCE7-E4E84B34F7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938992"/>
          </a:xfrm>
        </p:spPr>
        <p:txBody>
          <a:bodyPr/>
          <a:lstStyle/>
          <a:p>
            <a:r>
              <a:rPr lang="en-US" sz="1800" b="1" dirty="0">
                <a:latin typeface="+mn-lt"/>
              </a:rPr>
              <a:t>Azure Marketplace </a:t>
            </a:r>
            <a:r>
              <a:rPr lang="en-US" sz="1800" dirty="0">
                <a:latin typeface="+mn-lt"/>
              </a:rPr>
              <a:t>allows customers to find, try, purchase, and provision applications and services from hundreds of leading service providers, which are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all certified to run on Azure.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880C0D-F76C-5B1E-0F73-58594C0920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650859"/>
            <a:ext cx="3274411" cy="2172903"/>
          </a:xfrm>
        </p:spPr>
        <p:txBody>
          <a:bodyPr wrap="square">
            <a:spAutoFit/>
          </a:bodyPr>
          <a:lstStyle/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Open-source container platforms.</a:t>
            </a:r>
          </a:p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Virtual machine and database images.</a:t>
            </a:r>
          </a:p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Application build and deployment software.</a:t>
            </a:r>
          </a:p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Developer tools.</a:t>
            </a:r>
          </a:p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And much more, with 10,000-plus listings!</a:t>
            </a:r>
          </a:p>
        </p:txBody>
      </p:sp>
      <p:pic>
        <p:nvPicPr>
          <p:cNvPr id="13" name="Picture 12" descr="graphic of a shopping bag">
            <a:extLst>
              <a:ext uri="{FF2B5EF4-FFF2-40B4-BE49-F238E27FC236}">
                <a16:creationId xmlns:a16="http://schemas.microsoft.com/office/drawing/2014/main" id="{34E25336-ACED-94B7-49B0-FCE7FE136FD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229578" y="2214701"/>
            <a:ext cx="3204708" cy="3163610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A1DC87-01AF-C37A-A193-6FDFEED46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2491" y="1639206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EA6A82-BBD9-EF98-B9CC-0E9881B75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35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DCF821-B934-E546-04C0-6B21E87C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cs typeface="Segoe UI"/>
              </a:rPr>
              <a:t>Pricing calculator</a:t>
            </a:r>
            <a:endParaRPr lang="en-US" sz="3600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CA93E8-81C5-068F-8527-E6B1298746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938992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The </a:t>
            </a:r>
            <a:r>
              <a:rPr lang="en-US" sz="1800" b="1" dirty="0">
                <a:latin typeface="+mn-lt"/>
              </a:rPr>
              <a:t>pricing calculator </a:t>
            </a:r>
            <a:r>
              <a:rPr lang="en-US" sz="1800" dirty="0">
                <a:latin typeface="+mn-lt"/>
              </a:rPr>
              <a:t>is a tool that helps you estimate the cost of Azure products. </a:t>
            </a:r>
            <a:r>
              <a:rPr lang="en-US" sz="1800" b="0" i="0" dirty="0">
                <a:effectLst/>
                <a:latin typeface="+mn-lt"/>
              </a:rPr>
              <a:t>The options that you can configure in the pricing </a:t>
            </a:r>
            <a:r>
              <a:rPr lang="en-US" sz="1800" dirty="0">
                <a:latin typeface="+mn-lt"/>
              </a:rPr>
              <a:t>c</a:t>
            </a:r>
            <a:r>
              <a:rPr lang="en-US" sz="1800" b="0" i="0" dirty="0">
                <a:effectLst/>
                <a:latin typeface="+mn-lt"/>
              </a:rPr>
              <a:t>alculator vary between products, but basic configuration options include:</a:t>
            </a:r>
            <a:endParaRPr lang="en-US" sz="1800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788F3-79C5-E69B-3FED-4C36AED82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706156"/>
            <a:ext cx="3172811" cy="2139047"/>
          </a:xfrm>
        </p:spPr>
        <p:txBody>
          <a:bodyPr/>
          <a:lstStyle/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Region</a:t>
            </a:r>
          </a:p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Tier</a:t>
            </a:r>
          </a:p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Billing options</a:t>
            </a:r>
          </a:p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Support options</a:t>
            </a:r>
          </a:p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Programs and offers</a:t>
            </a:r>
          </a:p>
          <a:p>
            <a:pPr marL="285750" indent="-171450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Azure dev/test pricing</a:t>
            </a:r>
          </a:p>
        </p:txBody>
      </p:sp>
      <p:pic>
        <p:nvPicPr>
          <p:cNvPr id="14" name="Picture Placeholder 13" descr="Screenshot of the pricing calculator for virtual machines.">
            <a:extLst>
              <a:ext uri="{FF2B5EF4-FFF2-40B4-BE49-F238E27FC236}">
                <a16:creationId xmlns:a16="http://schemas.microsoft.com/office/drawing/2014/main" id="{A833B027-EB4F-38D4-6B52-A1583D674EE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0" t="-27792" r="-5470" b="-27792"/>
          <a:stretch/>
        </p:blipFill>
        <p:spPr>
          <a:xfrm>
            <a:off x="4069748" y="1594155"/>
            <a:ext cx="7535863" cy="4430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4522E0B-255F-1127-A866-D40EBE93B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181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7101</TotalTime>
  <Words>1396</Words>
  <Application>Microsoft Office PowerPoint</Application>
  <PresentationFormat>Szélesvásznú</PresentationFormat>
  <Paragraphs>155</Paragraphs>
  <Slides>22</Slides>
  <Notes>22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Segoe UI Light</vt:lpstr>
      <vt:lpstr>Office-téma</vt:lpstr>
      <vt:lpstr>Microsoft Azure Fundamentals</vt:lpstr>
      <vt:lpstr>Cost management</vt:lpstr>
      <vt:lpstr>Factors affecting costs (part 1)</vt:lpstr>
      <vt:lpstr>Factors affecting costs</vt:lpstr>
      <vt:lpstr>Factors affecting costs</vt:lpstr>
      <vt:lpstr>Resize underutilized virtual machines</vt:lpstr>
      <vt:lpstr>Factors affecting costs (part 2)</vt:lpstr>
      <vt:lpstr>Explore Azure Marketplace</vt:lpstr>
      <vt:lpstr>Pricing calculator</vt:lpstr>
      <vt:lpstr>Total Cost of Ownership (TCO) calculator</vt:lpstr>
      <vt:lpstr>Azure Cost Management</vt:lpstr>
      <vt:lpstr>Azure Cost Management</vt:lpstr>
      <vt:lpstr>Azure Reservations</vt:lpstr>
      <vt:lpstr>Cost alerts</vt:lpstr>
      <vt:lpstr>Budget alerts</vt:lpstr>
      <vt:lpstr>Budgets</vt:lpstr>
      <vt:lpstr>Tags</vt:lpstr>
      <vt:lpstr>Applying tags</vt:lpstr>
      <vt:lpstr>Other recommendations</vt:lpstr>
      <vt:lpstr>Questions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Labview bevezető</dc:title>
  <dc:creator>ADAM</dc:creator>
  <cp:lastModifiedBy>ADAM</cp:lastModifiedBy>
  <cp:revision>343</cp:revision>
  <dcterms:created xsi:type="dcterms:W3CDTF">2019-09-08T15:46:29Z</dcterms:created>
  <dcterms:modified xsi:type="dcterms:W3CDTF">2024-02-08T22:43:19Z</dcterms:modified>
</cp:coreProperties>
</file>